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74.jpg" ContentType="image/jpg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61"/>
  </p:notesMasterIdLst>
  <p:sldIdLst>
    <p:sldId id="256" r:id="rId3"/>
    <p:sldId id="257" r:id="rId4"/>
    <p:sldId id="334" r:id="rId5"/>
    <p:sldId id="259" r:id="rId6"/>
    <p:sldId id="260" r:id="rId7"/>
    <p:sldId id="261" r:id="rId8"/>
    <p:sldId id="262" r:id="rId9"/>
    <p:sldId id="263" r:id="rId10"/>
    <p:sldId id="389" r:id="rId11"/>
    <p:sldId id="371" r:id="rId12"/>
    <p:sldId id="388" r:id="rId13"/>
    <p:sldId id="390" r:id="rId14"/>
    <p:sldId id="265" r:id="rId15"/>
    <p:sldId id="266" r:id="rId16"/>
    <p:sldId id="267" r:id="rId17"/>
    <p:sldId id="392" r:id="rId18"/>
    <p:sldId id="391" r:id="rId19"/>
    <p:sldId id="268" r:id="rId20"/>
    <p:sldId id="372" r:id="rId21"/>
    <p:sldId id="373" r:id="rId22"/>
    <p:sldId id="393" r:id="rId23"/>
    <p:sldId id="374" r:id="rId24"/>
    <p:sldId id="394" r:id="rId25"/>
    <p:sldId id="395" r:id="rId26"/>
    <p:sldId id="375" r:id="rId27"/>
    <p:sldId id="397" r:id="rId28"/>
    <p:sldId id="396" r:id="rId29"/>
    <p:sldId id="376" r:id="rId30"/>
    <p:sldId id="269" r:id="rId31"/>
    <p:sldId id="270" r:id="rId32"/>
    <p:sldId id="271" r:id="rId33"/>
    <p:sldId id="272" r:id="rId34"/>
    <p:sldId id="273" r:id="rId35"/>
    <p:sldId id="274" r:id="rId36"/>
    <p:sldId id="398" r:id="rId37"/>
    <p:sldId id="275" r:id="rId38"/>
    <p:sldId id="276" r:id="rId39"/>
    <p:sldId id="377" r:id="rId40"/>
    <p:sldId id="400" r:id="rId41"/>
    <p:sldId id="378" r:id="rId42"/>
    <p:sldId id="401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99" r:id="rId51"/>
    <p:sldId id="285" r:id="rId52"/>
    <p:sldId id="379" r:id="rId53"/>
    <p:sldId id="380" r:id="rId54"/>
    <p:sldId id="296" r:id="rId55"/>
    <p:sldId id="297" r:id="rId56"/>
    <p:sldId id="315" r:id="rId57"/>
    <p:sldId id="316" r:id="rId58"/>
    <p:sldId id="318" r:id="rId59"/>
    <p:sldId id="319" r:id="rId60"/>
  </p:sldIdLst>
  <p:sldSz cx="9144000" cy="5143500" type="screen16x9"/>
  <p:notesSz cx="6858000" cy="9144000"/>
  <p:embeddedFontLst>
    <p:embeddedFont>
      <p:font typeface="AkayaTelivigala" pitchFamily="2" charset="77"/>
      <p:regular r:id="rId62"/>
    </p:embeddedFont>
    <p:embeddedFont>
      <p:font typeface="Avenir" panose="02000503020000020003" pitchFamily="2" charset="0"/>
      <p:regular r:id="rId63"/>
      <p:italic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CB5BBF-14A1-44A8-AE45-40D0EF8F1E93}">
  <a:tblStyle styleId="{91CB5BBF-14A1-44A8-AE45-40D0EF8F1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5"/>
    <p:restoredTop sz="97030"/>
  </p:normalViewPr>
  <p:slideViewPr>
    <p:cSldViewPr snapToGrid="0">
      <p:cViewPr varScale="1">
        <p:scale>
          <a:sx n="208" d="100"/>
          <a:sy n="208" d="100"/>
        </p:scale>
        <p:origin x="496" y="184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613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eaee39f1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eaee39f1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c08f4a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c08f4a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Рассказать про бесплатный текстовый курс о том, как учиться. где найти: доступен в ЛК + приложена ссылка в материалы вводного занятия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eaee39f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eaee39f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eaee39f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eaee39f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78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2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010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699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567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304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229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409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373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772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eaee39f1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eaee39f1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 содержании проектной работы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формате защиты, а также можно ли будет добавить проект в своей портфолио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aee39f1e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aee39f1e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Расскажите об особенностях ДЗ, важности их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выполнения и связи с итоговым проектом, скорости проверки и критериях оценки. Если на курсе есть ментор,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 рассказать о формате взаимодействия. 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eaee39f1e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eaee39f1e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aee39f1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aee39f1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35c63f2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035c63f2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29b9fb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29b9fb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93088c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93088c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964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893088cf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9893088cf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beb2bd227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5beb2bd227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bc73b5b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bc73b5b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5beb2bd227_0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5beb2bd227_0_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5beb2bd227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5beb2bd227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df6222e6a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df6222e6a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Запланируйте пару минут на рефлексию в конце занятия. Чтобы студенты действительно делились обратной связью, рекомендуем не относиться к этому формально и варьировать вопросы в зависимости от темы, формата занятия, аудитории, текущей ситуации.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Варианты вопросов (вы можете задавать свои):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в прошедшем занятии вам показалось наиболее полезным?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тезисами вебинара вы не согласны?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какому вопросу захотелось глубже изучить информацию?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выводами уходите с занятия?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насколько тема была для вас сложной?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какой знания получилось применить на практике на вебинаре?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понимаете ли вы, как применять на практике то, что узнали на вебинаре. Если да, то как?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какой раздел вебинара показался вам самым сложным для понимания?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-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какому разделу вам не хватило информации и примеров?</a:t>
            </a:r>
            <a:endParaRPr sz="14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aee39f1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aee39f1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63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 1">
  <p:cSld name="Заголовок и текст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024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00261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79" r:id="rId13"/>
    <p:sldLayoutId id="214748368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jp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book.notion.site/Otus-Heroes-8736ea4e22294c6e8794fbbc167df61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8.jpe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46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46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reinforcement-learning-cour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otus/articles/651895/" TargetMode="External"/><Relationship Id="rId3" Type="http://schemas.openxmlformats.org/officeDocument/2006/relationships/hyperlink" Target="https://habr.com/ru/feed/" TargetMode="External"/><Relationship Id="rId7" Type="http://schemas.openxmlformats.org/officeDocument/2006/relationships/hyperlink" Target="https://habr.com/ru/companies/otus/articles/672450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habr.com/ru/companies/otus/articles/675954/" TargetMode="External"/><Relationship Id="rId5" Type="http://schemas.openxmlformats.org/officeDocument/2006/relationships/hyperlink" Target="https://habr.com/ru/companies/otus/articles/503398/" TargetMode="External"/><Relationship Id="rId10" Type="http://schemas.openxmlformats.org/officeDocument/2006/relationships/hyperlink" Target="https://habr.com/ru/companies/otus/articles/675898/" TargetMode="External"/><Relationship Id="rId4" Type="http://schemas.openxmlformats.org/officeDocument/2006/relationships/hyperlink" Target="https://habr.com/ru/companies/otus/articles/648891/" TargetMode="External"/><Relationship Id="rId9" Type="http://schemas.openxmlformats.org/officeDocument/2006/relationships/hyperlink" Target="https://habr.com/ru/companies/otus/articles/504806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Machine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Specialization</a:t>
            </a:r>
            <a:br>
              <a:rPr lang="en-US" sz="3600" dirty="0"/>
            </a:br>
            <a:r>
              <a:rPr lang="en-US" sz="3600" dirty="0"/>
              <a:t>ML Basic</a:t>
            </a:r>
            <a:r>
              <a:rPr lang="ru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600" b="1" dirty="0">
                <a:solidFill>
                  <a:srgbClr val="FF9900"/>
                </a:solidFill>
              </a:rPr>
              <a:t>Игорь Стурейко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 err="1"/>
              <a:t>Teamlead</a:t>
            </a:r>
            <a:r>
              <a:rPr lang="ru-RU" sz="1200" b="1" dirty="0"/>
              <a:t>, главный инженер проекта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/>
              <a:t>Физический факультет МГУ</a:t>
            </a:r>
            <a:r>
              <a:rPr lang="en-US" sz="1200" b="1" dirty="0"/>
              <a:t>, PhD </a:t>
            </a:r>
            <a:r>
              <a:rPr lang="ru-RU" sz="1200" b="1" dirty="0"/>
              <a:t>теоретическая физика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1200" dirty="0"/>
              <a:t>15+ лет опыта в прикладной математике и математическом моделировании НИИгазэкономика ПАО Газпром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" sz="1200" dirty="0"/>
              <a:t>Руководил командой, решающей прикладные задачи, вывод готовых моделей в продакшн и поддержку решений у клиента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C1D32E20-496A-5641-9195-7B125A28579B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5" y="1377655"/>
            <a:ext cx="1991700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517" b="1" dirty="0">
                <a:solidFill>
                  <a:srgbClr val="FF9900"/>
                </a:solidFill>
              </a:rPr>
              <a:t>Евгений Ревняков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к.т.н. </a:t>
            </a:r>
            <a:r>
              <a:rPr lang="en-US" sz="1000" dirty="0">
                <a:solidFill>
                  <a:schemeClr val="tx1"/>
                </a:solidFill>
              </a:rPr>
              <a:t>Senior Software Engineer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6527" b="6527"/>
          <a:stretch/>
        </p:blipFill>
        <p:spPr>
          <a:xfrm>
            <a:off x="789920" y="127964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3752" b="3752"/>
          <a:stretch/>
        </p:blipFill>
        <p:spPr>
          <a:xfrm>
            <a:off x="789920" y="2150641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1306" b="11306"/>
          <a:stretch/>
        </p:blipFill>
        <p:spPr>
          <a:xfrm>
            <a:off x="789920" y="302163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6"/>
          <a:srcRect t="6701" b="6701"/>
          <a:stretch/>
        </p:blipFill>
        <p:spPr>
          <a:xfrm>
            <a:off x="789920" y="3894442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5" y="224865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Антон </a:t>
            </a:r>
            <a:r>
              <a:rPr lang="ru-RU" sz="1517" b="1" dirty="0" err="1">
                <a:solidFill>
                  <a:srgbClr val="FF9900"/>
                </a:solidFill>
              </a:rPr>
              <a:t>Витвицкий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к.ф.-м.н. </a:t>
            </a:r>
            <a:r>
              <a:rPr lang="en-US" sz="1000" dirty="0">
                <a:solidFill>
                  <a:schemeClr val="tx1"/>
                </a:solidFill>
              </a:rPr>
              <a:t>Director of Computer Vision</a:t>
            </a: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08974" y="3123707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Виталий Сидоренко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708975" y="3992452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Борис </a:t>
            </a:r>
            <a:r>
              <a:rPr lang="ru-RU" sz="1517" b="1" dirty="0" err="1">
                <a:solidFill>
                  <a:srgbClr val="FF9900"/>
                </a:solidFill>
              </a:rPr>
              <a:t>Цейтлин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Senior ML Scientist</a:t>
            </a: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93637" y="1426624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Глеб Карпов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исследователь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7"/>
          <a:srcRect t="14466" b="14466"/>
          <a:stretch/>
        </p:blipFill>
        <p:spPr>
          <a:xfrm>
            <a:off x="7466227" y="1245298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225;p40">
            <a:extLst>
              <a:ext uri="{FF2B5EF4-FFF2-40B4-BE49-F238E27FC236}">
                <a16:creationId xmlns:a16="http://schemas.microsoft.com/office/drawing/2014/main" id="{9DF24FA0-9B4C-5E48-A3C0-049DEFEC1931}"/>
              </a:ext>
            </a:extLst>
          </p:cNvPr>
          <p:cNvPicPr preferRelativeResize="0"/>
          <p:nvPr/>
        </p:nvPicPr>
        <p:blipFill>
          <a:blip r:embed="rId8"/>
          <a:srcRect t="19168" b="19168"/>
          <a:stretch/>
        </p:blipFill>
        <p:spPr>
          <a:xfrm>
            <a:off x="7466227" y="2116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9"/>
          <a:srcRect t="9778" b="9778"/>
          <a:stretch/>
        </p:blipFill>
        <p:spPr>
          <a:xfrm>
            <a:off x="7466227" y="298729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10"/>
          <a:srcRect l="963" r="963"/>
          <a:stretch/>
        </p:blipFill>
        <p:spPr>
          <a:xfrm>
            <a:off x="7466227" y="386009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22;p40">
            <a:extLst>
              <a:ext uri="{FF2B5EF4-FFF2-40B4-BE49-F238E27FC236}">
                <a16:creationId xmlns:a16="http://schemas.microsoft.com/office/drawing/2014/main" id="{859CA201-40D4-3143-85D9-C80355AB324D}"/>
              </a:ext>
            </a:extLst>
          </p:cNvPr>
          <p:cNvSpPr txBox="1">
            <a:spLocks/>
          </p:cNvSpPr>
          <p:nvPr/>
        </p:nvSpPr>
        <p:spPr>
          <a:xfrm>
            <a:off x="5293637" y="2297620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Максим Бекетов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аспирант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5293636" y="3172676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Евгений Романов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5293637" y="404142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Александр </a:t>
            </a:r>
            <a:br>
              <a:rPr lang="ru-RU" sz="1517" b="1" dirty="0">
                <a:solidFill>
                  <a:srgbClr val="FF9900"/>
                </a:solidFill>
              </a:rPr>
            </a:br>
            <a:r>
              <a:rPr lang="ru-RU" sz="1517" b="1" dirty="0">
                <a:solidFill>
                  <a:srgbClr val="FF9900"/>
                </a:solidFill>
              </a:rPr>
              <a:t>Брут-</a:t>
            </a:r>
            <a:r>
              <a:rPr lang="ru-RU" sz="1517" b="1" dirty="0" err="1">
                <a:solidFill>
                  <a:srgbClr val="FF9900"/>
                </a:solidFill>
              </a:rPr>
              <a:t>Бруляко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 инженер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8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1708974" y="1377655"/>
            <a:ext cx="2141389" cy="62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" sz="1517" b="1" dirty="0">
                <a:solidFill>
                  <a:srgbClr val="FF9900"/>
                </a:solidFill>
              </a:rPr>
              <a:t>Константин Алексин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Специалист по прогнозному моделированию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4503" b="4503"/>
          <a:stretch/>
        </p:blipFill>
        <p:spPr>
          <a:xfrm>
            <a:off x="789920" y="1279645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225;p40">
            <a:extLst>
              <a:ext uri="{FF2B5EF4-FFF2-40B4-BE49-F238E27FC236}">
                <a16:creationId xmlns:a16="http://schemas.microsoft.com/office/drawing/2014/main" id="{C18948FA-AA9F-A34D-979C-C7E1397B69E5}"/>
              </a:ext>
            </a:extLst>
          </p:cNvPr>
          <p:cNvPicPr preferRelativeResize="0"/>
          <p:nvPr/>
        </p:nvPicPr>
        <p:blipFill>
          <a:blip r:embed="rId4"/>
          <a:srcRect t="10689" b="10689"/>
          <a:stretch/>
        </p:blipFill>
        <p:spPr>
          <a:xfrm>
            <a:off x="789920" y="2150641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225;p40">
            <a:extLst>
              <a:ext uri="{FF2B5EF4-FFF2-40B4-BE49-F238E27FC236}">
                <a16:creationId xmlns:a16="http://schemas.microsoft.com/office/drawing/2014/main" id="{401B034C-4DD5-3A42-B042-0F0E1FD288C3}"/>
              </a:ext>
            </a:extLst>
          </p:cNvPr>
          <p:cNvPicPr preferRelativeResize="0"/>
          <p:nvPr/>
        </p:nvPicPr>
        <p:blipFill>
          <a:blip r:embed="rId5"/>
          <a:srcRect t="15853" b="15853"/>
          <a:stretch/>
        </p:blipFill>
        <p:spPr>
          <a:xfrm>
            <a:off x="789920" y="3021637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EF89EA8-22F9-5748-A259-8EC70A56A3CB}"/>
              </a:ext>
            </a:extLst>
          </p:cNvPr>
          <p:cNvPicPr preferRelativeResize="0"/>
          <p:nvPr/>
        </p:nvPicPr>
        <p:blipFill>
          <a:blip r:embed="rId6"/>
          <a:srcRect t="7452" b="7452"/>
          <a:stretch/>
        </p:blipFill>
        <p:spPr>
          <a:xfrm>
            <a:off x="789920" y="3894442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22;p40">
            <a:extLst>
              <a:ext uri="{FF2B5EF4-FFF2-40B4-BE49-F238E27FC236}">
                <a16:creationId xmlns:a16="http://schemas.microsoft.com/office/drawing/2014/main" id="{0445F228-9D2B-3744-9505-97096EC8A520}"/>
              </a:ext>
            </a:extLst>
          </p:cNvPr>
          <p:cNvSpPr txBox="1">
            <a:spLocks/>
          </p:cNvSpPr>
          <p:nvPr/>
        </p:nvSpPr>
        <p:spPr>
          <a:xfrm>
            <a:off x="1708975" y="2248651"/>
            <a:ext cx="2083636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Алексей Кисляков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>
                <a:solidFill>
                  <a:schemeClr val="tx1"/>
                </a:solidFill>
              </a:rPr>
              <a:t>к.э.н., к.т.н. преподаватель/исследователь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Google Shape;222;p40">
            <a:extLst>
              <a:ext uri="{FF2B5EF4-FFF2-40B4-BE49-F238E27FC236}">
                <a16:creationId xmlns:a16="http://schemas.microsoft.com/office/drawing/2014/main" id="{7D39B9E1-749C-A44D-8756-AE2FE1059967}"/>
              </a:ext>
            </a:extLst>
          </p:cNvPr>
          <p:cNvSpPr txBox="1">
            <a:spLocks/>
          </p:cNvSpPr>
          <p:nvPr/>
        </p:nvSpPr>
        <p:spPr>
          <a:xfrm>
            <a:off x="1708974" y="3123707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Вероника Иванова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Data Scientist</a:t>
            </a:r>
          </a:p>
        </p:txBody>
      </p:sp>
      <p:sp>
        <p:nvSpPr>
          <p:cNvPr id="18" name="Google Shape;222;p40">
            <a:extLst>
              <a:ext uri="{FF2B5EF4-FFF2-40B4-BE49-F238E27FC236}">
                <a16:creationId xmlns:a16="http://schemas.microsoft.com/office/drawing/2014/main" id="{5E38E83A-2787-5041-81F3-6A9D17FCAD22}"/>
              </a:ext>
            </a:extLst>
          </p:cNvPr>
          <p:cNvSpPr txBox="1">
            <a:spLocks/>
          </p:cNvSpPr>
          <p:nvPr/>
        </p:nvSpPr>
        <p:spPr>
          <a:xfrm>
            <a:off x="1708975" y="3992452"/>
            <a:ext cx="2141388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Дмитрий </a:t>
            </a:r>
            <a:r>
              <a:rPr lang="ru-RU" sz="1517" b="1" dirty="0" err="1">
                <a:solidFill>
                  <a:srgbClr val="FF9900"/>
                </a:solidFill>
              </a:rPr>
              <a:t>Гайнуллин</a:t>
            </a:r>
            <a:endParaRPr lang="ru-RU" sz="1517" b="1" dirty="0">
              <a:solidFill>
                <a:srgbClr val="FF9900"/>
              </a:solidFill>
            </a:endParaRP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ML Engineer</a:t>
            </a:r>
          </a:p>
        </p:txBody>
      </p:sp>
      <p:sp>
        <p:nvSpPr>
          <p:cNvPr id="19" name="Google Shape;222;p40">
            <a:extLst>
              <a:ext uri="{FF2B5EF4-FFF2-40B4-BE49-F238E27FC236}">
                <a16:creationId xmlns:a16="http://schemas.microsoft.com/office/drawing/2014/main" id="{974809FF-7808-8A4F-AD58-B2F44123551C}"/>
              </a:ext>
            </a:extLst>
          </p:cNvPr>
          <p:cNvSpPr txBox="1">
            <a:spLocks/>
          </p:cNvSpPr>
          <p:nvPr/>
        </p:nvSpPr>
        <p:spPr>
          <a:xfrm>
            <a:off x="5293637" y="1426624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Валерий Валов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en-US" sz="1000" dirty="0">
                <a:solidFill>
                  <a:schemeClr val="tx1"/>
                </a:solidFill>
              </a:rPr>
              <a:t>EdTech</a:t>
            </a:r>
          </a:p>
        </p:txBody>
      </p:sp>
      <p:sp>
        <p:nvSpPr>
          <p:cNvPr id="20" name="Google Shape;224;p40">
            <a:extLst>
              <a:ext uri="{FF2B5EF4-FFF2-40B4-BE49-F238E27FC236}">
                <a16:creationId xmlns:a16="http://schemas.microsoft.com/office/drawing/2014/main" id="{9C3D8589-53EF-4845-8266-7436B042D915}"/>
              </a:ext>
            </a:extLst>
          </p:cNvPr>
          <p:cNvSpPr/>
          <p:nvPr/>
        </p:nvSpPr>
        <p:spPr>
          <a:xfrm>
            <a:off x="7885691" y="1160853"/>
            <a:ext cx="520200" cy="3617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FA2761CE-DF28-0C43-A3F4-71C2EE7C4962}"/>
              </a:ext>
            </a:extLst>
          </p:cNvPr>
          <p:cNvPicPr preferRelativeResize="0"/>
          <p:nvPr/>
        </p:nvPicPr>
        <p:blipFill>
          <a:blip r:embed="rId7"/>
          <a:srcRect t="12308" b="12308"/>
          <a:stretch/>
        </p:blipFill>
        <p:spPr>
          <a:xfrm>
            <a:off x="7466227" y="1245298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225;p40">
            <a:extLst>
              <a:ext uri="{FF2B5EF4-FFF2-40B4-BE49-F238E27FC236}">
                <a16:creationId xmlns:a16="http://schemas.microsoft.com/office/drawing/2014/main" id="{9DF24FA0-9B4C-5E48-A3C0-049DEFEC1931}"/>
              </a:ext>
            </a:extLst>
          </p:cNvPr>
          <p:cNvPicPr preferRelativeResize="0"/>
          <p:nvPr/>
        </p:nvPicPr>
        <p:blipFill>
          <a:blip r:embed="rId8"/>
          <a:srcRect t="669" b="669"/>
          <a:stretch/>
        </p:blipFill>
        <p:spPr>
          <a:xfrm>
            <a:off x="7466227" y="2116294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1C0F122C-D206-FD4C-A64D-2A9D3CCEEB9C}"/>
              </a:ext>
            </a:extLst>
          </p:cNvPr>
          <p:cNvPicPr preferRelativeResize="0"/>
          <p:nvPr/>
        </p:nvPicPr>
        <p:blipFill>
          <a:blip r:embed="rId9"/>
          <a:srcRect t="669" b="669"/>
          <a:stretch/>
        </p:blipFill>
        <p:spPr>
          <a:xfrm>
            <a:off x="7466227" y="2987290"/>
            <a:ext cx="830100" cy="81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ACFEDD3-C2C5-2E43-B960-BE4DDAC3509D}"/>
              </a:ext>
            </a:extLst>
          </p:cNvPr>
          <p:cNvPicPr preferRelativeResize="0"/>
          <p:nvPr/>
        </p:nvPicPr>
        <p:blipFill>
          <a:blip r:embed="rId10"/>
          <a:srcRect t="669" b="669"/>
          <a:stretch/>
        </p:blipFill>
        <p:spPr>
          <a:xfrm>
            <a:off x="7466227" y="3860095"/>
            <a:ext cx="830100" cy="8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222;p40">
            <a:extLst>
              <a:ext uri="{FF2B5EF4-FFF2-40B4-BE49-F238E27FC236}">
                <a16:creationId xmlns:a16="http://schemas.microsoft.com/office/drawing/2014/main" id="{859CA201-40D4-3143-85D9-C80355AB324D}"/>
              </a:ext>
            </a:extLst>
          </p:cNvPr>
          <p:cNvSpPr txBox="1">
            <a:spLocks/>
          </p:cNvSpPr>
          <p:nvPr/>
        </p:nvSpPr>
        <p:spPr>
          <a:xfrm>
            <a:off x="5293637" y="2297620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Кирилл Панфилов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Блогер</a:t>
            </a:r>
            <a:r>
              <a:rPr lang="ru-RU" sz="1000" dirty="0">
                <a:solidFill>
                  <a:schemeClr val="tx1"/>
                </a:solidFill>
              </a:rPr>
              <a:t>/программист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" name="Google Shape;222;p40">
            <a:extLst>
              <a:ext uri="{FF2B5EF4-FFF2-40B4-BE49-F238E27FC236}">
                <a16:creationId xmlns:a16="http://schemas.microsoft.com/office/drawing/2014/main" id="{6FEB9B0C-599D-6348-817F-440794CF89E4}"/>
              </a:ext>
            </a:extLst>
          </p:cNvPr>
          <p:cNvSpPr txBox="1">
            <a:spLocks/>
          </p:cNvSpPr>
          <p:nvPr/>
        </p:nvSpPr>
        <p:spPr>
          <a:xfrm>
            <a:off x="5293636" y="3172676"/>
            <a:ext cx="2083637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Мария Кузьмина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Продакт</a:t>
            </a:r>
            <a:r>
              <a:rPr lang="ru-RU" sz="1000" dirty="0">
                <a:solidFill>
                  <a:schemeClr val="tx1"/>
                </a:solidFill>
              </a:rPr>
              <a:t> менеджер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" name="Google Shape;222;p40">
            <a:extLst>
              <a:ext uri="{FF2B5EF4-FFF2-40B4-BE49-F238E27FC236}">
                <a16:creationId xmlns:a16="http://schemas.microsoft.com/office/drawing/2014/main" id="{6C274C22-D92B-534C-B217-44DCDAD42111}"/>
              </a:ext>
            </a:extLst>
          </p:cNvPr>
          <p:cNvSpPr txBox="1">
            <a:spLocks/>
          </p:cNvSpPr>
          <p:nvPr/>
        </p:nvSpPr>
        <p:spPr>
          <a:xfrm>
            <a:off x="5293637" y="4041421"/>
            <a:ext cx="1991700" cy="62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517" b="1" dirty="0">
                <a:solidFill>
                  <a:srgbClr val="FF9900"/>
                </a:solidFill>
              </a:rPr>
              <a:t>Инна Мельникова</a:t>
            </a:r>
          </a:p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000" dirty="0" err="1">
                <a:solidFill>
                  <a:schemeClr val="tx1"/>
                </a:solidFill>
              </a:rPr>
              <a:t>Комьюнити</a:t>
            </a:r>
            <a:r>
              <a:rPr lang="ru-RU" sz="1000" dirty="0">
                <a:solidFill>
                  <a:schemeClr val="tx1"/>
                </a:solidFill>
              </a:rPr>
              <a:t> менеджер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2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Напишите, пожалуйста, в чат или скажите голосом </a:t>
            </a:r>
            <a:endParaRPr sz="1500" b="1">
              <a:solidFill>
                <a:srgbClr val="FF9900"/>
              </a:solidFill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925" y="1880900"/>
            <a:ext cx="730678" cy="7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73" y="1880910"/>
            <a:ext cx="730678" cy="73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925" y="2982867"/>
            <a:ext cx="730678" cy="73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2006125" y="2038489"/>
            <a:ext cx="24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 вас зовут?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5561550" y="2038489"/>
            <a:ext cx="32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Какой опыт в IT?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2006125" y="3024956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Какие ожидания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от курса?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8355" y="2996505"/>
            <a:ext cx="703404" cy="7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/>
        </p:nvSpPr>
        <p:spPr>
          <a:xfrm>
            <a:off x="5561550" y="2909606"/>
            <a:ext cx="2768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Заполните информацию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разделе «О себе»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личном кабинете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500550" y="248043"/>
            <a:ext cx="8520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подготовиться к обучению</a:t>
            </a:r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u="sng">
                <a:solidFill>
                  <a:schemeClr val="hlink"/>
                </a:solidFill>
                <a:hlinkClick r:id="rId3"/>
              </a:rPr>
              <a:t>Полезный курс о том, как эффективно учиться </a:t>
            </a:r>
            <a:endParaRPr sz="1600" b="1">
              <a:solidFill>
                <a:srgbClr val="FF9900"/>
              </a:solidFill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2006125" y="205001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2006125" y="2974763"/>
            <a:ext cx="24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6131100" y="2909606"/>
            <a:ext cx="276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0" y="1222130"/>
            <a:ext cx="1856475" cy="82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0" y="2102681"/>
            <a:ext cx="3835574" cy="271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2831425" y="1872769"/>
            <a:ext cx="570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 </a:t>
            </a:r>
            <a:r>
              <a:rPr lang="ru-RU" dirty="0"/>
              <a:t>специализации</a:t>
            </a:r>
            <a:br>
              <a:rPr lang="en-US" dirty="0"/>
            </a:br>
            <a:r>
              <a:rPr lang="en-US" dirty="0"/>
              <a:t>Machine Learning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EA234-3E9C-E742-8BD0-54484070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Специализация </a:t>
            </a:r>
            <a:r>
              <a:rPr lang="en-US" dirty="0"/>
              <a:t>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15DDE-BB5B-CE4A-BAB6-73133001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150118"/>
            <a:ext cx="3600000" cy="162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ADC8DA-C12E-F44E-9F42-F3D6161A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878" y="3088743"/>
            <a:ext cx="3600000" cy="1613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6EBD08-2F28-AA41-B3A1-F0482BB47925}"/>
              </a:ext>
            </a:extLst>
          </p:cNvPr>
          <p:cNvSpPr txBox="1"/>
          <p:nvPr/>
        </p:nvSpPr>
        <p:spPr>
          <a:xfrm>
            <a:off x="4314250" y="1215109"/>
            <a:ext cx="38266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Введение в </a:t>
            </a: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Продвинутый </a:t>
            </a: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</a:t>
            </a:r>
            <a:r>
              <a:rPr lang="ru-RU" dirty="0"/>
              <a:t>для </a:t>
            </a:r>
            <a:r>
              <a:rPr lang="en-US" dirty="0"/>
              <a:t>ML </a:t>
            </a:r>
            <a:r>
              <a:rPr lang="ru-RU" dirty="0"/>
              <a:t>и работа с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Теоретический минимум для </a:t>
            </a:r>
            <a:r>
              <a:rPr lang="en-US" dirty="0"/>
              <a:t>ML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Основные методы машинного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Курсовой проект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4246A-87CF-FF41-A486-7F43AB7F85D3}"/>
              </a:ext>
            </a:extLst>
          </p:cNvPr>
          <p:cNvSpPr txBox="1"/>
          <p:nvPr/>
        </p:nvSpPr>
        <p:spPr>
          <a:xfrm>
            <a:off x="1262009" y="3128172"/>
            <a:ext cx="383630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Продвинутый </a:t>
            </a:r>
            <a:r>
              <a:rPr lang="en-US" dirty="0"/>
              <a:t>ML: </a:t>
            </a:r>
            <a:r>
              <a:rPr lang="ru-RU" dirty="0"/>
              <a:t>обучение с учителем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Продвинутый </a:t>
            </a:r>
            <a:r>
              <a:rPr lang="en-US" dirty="0"/>
              <a:t>ML: </a:t>
            </a:r>
            <a:r>
              <a:rPr lang="ru-RU" dirty="0"/>
              <a:t>обучение без учителя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Введение в </a:t>
            </a:r>
            <a:r>
              <a:rPr lang="en-US" dirty="0"/>
              <a:t>Deep Learning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Сбор и анализ текстовых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временных рядов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Рекомендательные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Курсовой проект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42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 курсе</a:t>
            </a:r>
            <a:r>
              <a:rPr lang="en-US" dirty="0"/>
              <a:t> ML Basic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090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1EA1B076-26AA-FD4F-B421-94B757088900}"/>
              </a:ext>
            </a:extLst>
          </p:cNvPr>
          <p:cNvSpPr txBox="1"/>
          <p:nvPr/>
        </p:nvSpPr>
        <p:spPr>
          <a:xfrm>
            <a:off x="7127950" y="3169994"/>
            <a:ext cx="939681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800" dirty="0"/>
              <a:t>Игорь Стурейко</a:t>
            </a:r>
          </a:p>
          <a:p>
            <a:pPr>
              <a:spcAft>
                <a:spcPts val="600"/>
              </a:spcAft>
            </a:pPr>
            <a:r>
              <a:rPr lang="ru-RU" sz="800" dirty="0"/>
              <a:t>Глеб Карпов</a:t>
            </a:r>
            <a:endParaRPr lang="en-US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96BD92-0F97-A34B-9483-F2DDA4D35B8B}"/>
              </a:ext>
            </a:extLst>
          </p:cNvPr>
          <p:cNvSpPr txBox="1"/>
          <p:nvPr/>
        </p:nvSpPr>
        <p:spPr>
          <a:xfrm>
            <a:off x="7490390" y="1816493"/>
            <a:ext cx="1154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800" dirty="0"/>
              <a:t>Игорь Стурейко</a:t>
            </a:r>
          </a:p>
          <a:p>
            <a:r>
              <a:rPr lang="ru-RU" sz="800" dirty="0"/>
              <a:t>Артем Червяков</a:t>
            </a:r>
          </a:p>
          <a:p>
            <a:r>
              <a:rPr lang="ru-RU" sz="800" dirty="0"/>
              <a:t>Константин Алексин</a:t>
            </a:r>
          </a:p>
          <a:p>
            <a:r>
              <a:rPr lang="ru-RU" sz="800" dirty="0"/>
              <a:t>Евгений Романов</a:t>
            </a:r>
            <a:endParaRPr 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1A4CE0-5B34-BE4C-833F-12A85792846B}"/>
              </a:ext>
            </a:extLst>
          </p:cNvPr>
          <p:cNvSpPr txBox="1"/>
          <p:nvPr/>
        </p:nvSpPr>
        <p:spPr>
          <a:xfrm>
            <a:off x="2982740" y="1803863"/>
            <a:ext cx="63511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800" dirty="0"/>
              <a:t>Евгений</a:t>
            </a:r>
          </a:p>
          <a:p>
            <a:r>
              <a:rPr lang="ru-RU" sz="800" dirty="0" err="1"/>
              <a:t>Ревняков</a:t>
            </a:r>
            <a:endParaRPr lang="en-US" sz="800" dirty="0"/>
          </a:p>
        </p:txBody>
      </p:sp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4491135" y="669270"/>
            <a:ext cx="3034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534821" y="1862921"/>
            <a:ext cx="24732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3980224" y="1847803"/>
            <a:ext cx="3428859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 с БД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4"/>
          <p:cNvSpPr/>
          <p:nvPr/>
        </p:nvSpPr>
        <p:spPr>
          <a:xfrm>
            <a:off x="4140833" y="2947320"/>
            <a:ext cx="29706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Теоретический </a:t>
            </a:r>
            <a:b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минимум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44"/>
          <p:cNvCxnSpPr>
            <a:cxnSpLocks/>
            <a:stCxn id="272" idx="3"/>
            <a:endCxn id="273" idx="1"/>
          </p:cNvCxnSpPr>
          <p:nvPr/>
        </p:nvCxnSpPr>
        <p:spPr>
          <a:xfrm flipV="1">
            <a:off x="3008021" y="2137453"/>
            <a:ext cx="972203" cy="1511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4"/>
          <p:cNvCxnSpPr>
            <a:cxnSpLocks/>
            <a:stCxn id="271" idx="1"/>
            <a:endCxn id="272" idx="0"/>
          </p:cNvCxnSpPr>
          <p:nvPr/>
        </p:nvCxnSpPr>
        <p:spPr>
          <a:xfrm rot="10800000" flipV="1">
            <a:off x="1771421" y="958919"/>
            <a:ext cx="2719714" cy="904001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44"/>
          <p:cNvSpPr/>
          <p:nvPr/>
        </p:nvSpPr>
        <p:spPr>
          <a:xfrm>
            <a:off x="500550" y="3983922"/>
            <a:ext cx="3350988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методы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машинного обучения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4"/>
          <p:cNvCxnSpPr>
            <a:cxnSpLocks/>
            <a:stCxn id="273" idx="3"/>
            <a:endCxn id="274" idx="3"/>
          </p:cNvCxnSpPr>
          <p:nvPr/>
        </p:nvCxnSpPr>
        <p:spPr>
          <a:xfrm flipH="1">
            <a:off x="7111433" y="2137453"/>
            <a:ext cx="297650" cy="1099517"/>
          </a:xfrm>
          <a:prstGeom prst="curvedConnector3">
            <a:avLst>
              <a:gd name="adj1" fmla="val -7680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4"/>
          <p:cNvCxnSpPr>
            <a:cxnSpLocks/>
            <a:stCxn id="274" idx="1"/>
            <a:endCxn id="278" idx="0"/>
          </p:cNvCxnSpPr>
          <p:nvPr/>
        </p:nvCxnSpPr>
        <p:spPr>
          <a:xfrm rot="10800000" flipV="1">
            <a:off x="2176045" y="3236970"/>
            <a:ext cx="1964789" cy="746952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25AA0674-F512-9F4F-BB4B-AD92C5C6C2D0}"/>
              </a:ext>
            </a:extLst>
          </p:cNvPr>
          <p:cNvPicPr preferRelativeResize="0"/>
          <p:nvPr/>
        </p:nvPicPr>
        <p:blipFill>
          <a:blip r:embed="rId3"/>
          <a:srcRect t="2849" b="2849"/>
          <a:stretch/>
        </p:blipFill>
        <p:spPr>
          <a:xfrm>
            <a:off x="6986215" y="764568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D9C1998F-4E8B-F34E-B99E-DF7E32DDC358}"/>
              </a:ext>
            </a:extLst>
          </p:cNvPr>
          <p:cNvPicPr preferRelativeResize="0"/>
          <p:nvPr/>
        </p:nvPicPr>
        <p:blipFill>
          <a:blip r:embed="rId4"/>
          <a:srcRect t="13297" b="13297"/>
          <a:stretch/>
        </p:blipFill>
        <p:spPr>
          <a:xfrm>
            <a:off x="3335309" y="407557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35F41952-5547-794A-A4B5-D27356C89641}"/>
              </a:ext>
            </a:extLst>
          </p:cNvPr>
          <p:cNvPicPr preferRelativeResize="0"/>
          <p:nvPr/>
        </p:nvPicPr>
        <p:blipFill>
          <a:blip r:embed="rId5"/>
          <a:srcRect t="8448" b="8448"/>
          <a:stretch/>
        </p:blipFill>
        <p:spPr>
          <a:xfrm>
            <a:off x="2477029" y="195207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8;p40">
            <a:extLst>
              <a:ext uri="{FF2B5EF4-FFF2-40B4-BE49-F238E27FC236}">
                <a16:creationId xmlns:a16="http://schemas.microsoft.com/office/drawing/2014/main" id="{0744F57F-5683-6241-BF48-73D4D625C635}"/>
              </a:ext>
            </a:extLst>
          </p:cNvPr>
          <p:cNvPicPr preferRelativeResize="0"/>
          <p:nvPr/>
        </p:nvPicPr>
        <p:blipFill>
          <a:blip r:embed="rId6"/>
          <a:srcRect t="11956" b="11956"/>
          <a:stretch/>
        </p:blipFill>
        <p:spPr>
          <a:xfrm>
            <a:off x="6000205" y="1946144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CCDE05CC-2BC0-2242-878F-9266DBB0C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06074" y="132517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39ED7-986F-C44F-AB9B-9B7D2D7A7297}"/>
              </a:ext>
            </a:extLst>
          </p:cNvPr>
          <p:cNvSpPr txBox="1"/>
          <p:nvPr/>
        </p:nvSpPr>
        <p:spPr>
          <a:xfrm>
            <a:off x="6686076" y="129895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5" name="Google Shape;530;p82">
            <a:extLst>
              <a:ext uri="{FF2B5EF4-FFF2-40B4-BE49-F238E27FC236}">
                <a16:creationId xmlns:a16="http://schemas.microsoft.com/office/drawing/2014/main" id="{F8762030-AB6E-EA48-94AA-05667E56E0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107950" y="247969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E8DB15-D7EB-AF4A-AF42-E23E858A9200}"/>
              </a:ext>
            </a:extLst>
          </p:cNvPr>
          <p:cNvSpPr txBox="1"/>
          <p:nvPr/>
        </p:nvSpPr>
        <p:spPr>
          <a:xfrm>
            <a:off x="2287952" y="245347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9B0FF9F4-BD74-6D4A-84F0-EEE42E67D7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107950" y="2700425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E2FDB-CC58-2148-AEE8-60319C2CDB06}"/>
              </a:ext>
            </a:extLst>
          </p:cNvPr>
          <p:cNvSpPr txBox="1"/>
          <p:nvPr/>
        </p:nvSpPr>
        <p:spPr>
          <a:xfrm>
            <a:off x="2287952" y="2674203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9" name="Google Shape;530;p82">
            <a:extLst>
              <a:ext uri="{FF2B5EF4-FFF2-40B4-BE49-F238E27FC236}">
                <a16:creationId xmlns:a16="http://schemas.microsoft.com/office/drawing/2014/main" id="{B93C8975-AB14-2B4C-ABCD-AAE0570C29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71396" y="246844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C42D55-1755-C841-9C69-D39873572F99}"/>
              </a:ext>
            </a:extLst>
          </p:cNvPr>
          <p:cNvSpPr txBox="1"/>
          <p:nvPr/>
        </p:nvSpPr>
        <p:spPr>
          <a:xfrm>
            <a:off x="6751398" y="244222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5" name="Google Shape;530;p82">
            <a:extLst>
              <a:ext uri="{FF2B5EF4-FFF2-40B4-BE49-F238E27FC236}">
                <a16:creationId xmlns:a16="http://schemas.microsoft.com/office/drawing/2014/main" id="{F83CD1EB-5BF6-BC4C-B06B-F4343799D9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06074" y="1521013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504E57-C94A-3C4D-A330-D4A7DEF3FED0}"/>
              </a:ext>
            </a:extLst>
          </p:cNvPr>
          <p:cNvSpPr txBox="1"/>
          <p:nvPr/>
        </p:nvSpPr>
        <p:spPr>
          <a:xfrm>
            <a:off x="6686076" y="1494791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EE23D-DE15-3D4E-B0BE-8737EDE9E520}"/>
              </a:ext>
            </a:extLst>
          </p:cNvPr>
          <p:cNvSpPr txBox="1"/>
          <p:nvPr/>
        </p:nvSpPr>
        <p:spPr>
          <a:xfrm>
            <a:off x="7525135" y="630692"/>
            <a:ext cx="68640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800" dirty="0"/>
              <a:t>Игорь</a:t>
            </a:r>
            <a:br>
              <a:rPr lang="ru-RU" sz="800" dirty="0"/>
            </a:br>
            <a:r>
              <a:rPr lang="ru-RU" sz="800" dirty="0"/>
              <a:t>Стурейко</a:t>
            </a:r>
          </a:p>
          <a:p>
            <a:pPr>
              <a:spcAft>
                <a:spcPts val="600"/>
              </a:spcAft>
            </a:pPr>
            <a:r>
              <a:rPr lang="ru-RU" sz="800" dirty="0"/>
              <a:t>Кирилл</a:t>
            </a:r>
            <a:br>
              <a:rPr lang="ru-RU" sz="800" dirty="0"/>
            </a:br>
            <a:r>
              <a:rPr lang="ru-RU" sz="800" dirty="0"/>
              <a:t>Панфилов</a:t>
            </a:r>
            <a:endParaRPr lang="en-US" sz="800" dirty="0"/>
          </a:p>
        </p:txBody>
      </p:sp>
      <p:pic>
        <p:nvPicPr>
          <p:cNvPr id="42" name="Google Shape;228;p40">
            <a:extLst>
              <a:ext uri="{FF2B5EF4-FFF2-40B4-BE49-F238E27FC236}">
                <a16:creationId xmlns:a16="http://schemas.microsoft.com/office/drawing/2014/main" id="{B2F4EEC4-F1DF-BA47-98C0-880F88D63D05}"/>
              </a:ext>
            </a:extLst>
          </p:cNvPr>
          <p:cNvPicPr preferRelativeResize="0"/>
          <p:nvPr/>
        </p:nvPicPr>
        <p:blipFill>
          <a:blip r:embed="rId8"/>
          <a:srcRect t="10047" b="10047"/>
          <a:stretch/>
        </p:blipFill>
        <p:spPr>
          <a:xfrm>
            <a:off x="5527782" y="1946144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" name="Google Shape;228;p40">
            <a:extLst>
              <a:ext uri="{FF2B5EF4-FFF2-40B4-BE49-F238E27FC236}">
                <a16:creationId xmlns:a16="http://schemas.microsoft.com/office/drawing/2014/main" id="{1EFBF673-22EC-A744-83B8-269504F50B5C}"/>
              </a:ext>
            </a:extLst>
          </p:cNvPr>
          <p:cNvPicPr preferRelativeResize="0"/>
          <p:nvPr/>
        </p:nvPicPr>
        <p:blipFill>
          <a:blip r:embed="rId8"/>
          <a:srcRect t="10047" b="10047"/>
          <a:stretch/>
        </p:blipFill>
        <p:spPr>
          <a:xfrm>
            <a:off x="6531599" y="774405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" name="Google Shape;228;p40">
            <a:extLst>
              <a:ext uri="{FF2B5EF4-FFF2-40B4-BE49-F238E27FC236}">
                <a16:creationId xmlns:a16="http://schemas.microsoft.com/office/drawing/2014/main" id="{0CDA1A0A-06BD-1946-8A54-54EF103D3856}"/>
              </a:ext>
            </a:extLst>
          </p:cNvPr>
          <p:cNvPicPr preferRelativeResize="0"/>
          <p:nvPr/>
        </p:nvPicPr>
        <p:blipFill>
          <a:blip r:embed="rId9"/>
          <a:srcRect t="15637" b="15637"/>
          <a:stretch/>
        </p:blipFill>
        <p:spPr>
          <a:xfrm>
            <a:off x="6608997" y="3042791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" name="Google Shape;228;p40">
            <a:extLst>
              <a:ext uri="{FF2B5EF4-FFF2-40B4-BE49-F238E27FC236}">
                <a16:creationId xmlns:a16="http://schemas.microsoft.com/office/drawing/2014/main" id="{9479C981-8A21-2D48-95FE-18DB66D4B570}"/>
              </a:ext>
            </a:extLst>
          </p:cNvPr>
          <p:cNvPicPr preferRelativeResize="0"/>
          <p:nvPr/>
        </p:nvPicPr>
        <p:blipFill>
          <a:blip r:embed="rId8"/>
          <a:srcRect t="10047" b="10047"/>
          <a:stretch/>
        </p:blipFill>
        <p:spPr>
          <a:xfrm>
            <a:off x="6136574" y="3042791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" name="Google Shape;228;p40">
            <a:extLst>
              <a:ext uri="{FF2B5EF4-FFF2-40B4-BE49-F238E27FC236}">
                <a16:creationId xmlns:a16="http://schemas.microsoft.com/office/drawing/2014/main" id="{BE6EF445-6BC7-9D4F-AB76-D82D22F93270}"/>
              </a:ext>
            </a:extLst>
          </p:cNvPr>
          <p:cNvPicPr preferRelativeResize="0"/>
          <p:nvPr/>
        </p:nvPicPr>
        <p:blipFill>
          <a:blip r:embed="rId10"/>
          <a:srcRect t="13550" b="13550"/>
          <a:stretch/>
        </p:blipFill>
        <p:spPr>
          <a:xfrm>
            <a:off x="2851654" y="4075568"/>
            <a:ext cx="415050" cy="396003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" name="Google Shape;278;p44">
            <a:extLst>
              <a:ext uri="{FF2B5EF4-FFF2-40B4-BE49-F238E27FC236}">
                <a16:creationId xmlns:a16="http://schemas.microsoft.com/office/drawing/2014/main" id="{97C3207F-070C-984C-AB48-D6E345C22189}"/>
              </a:ext>
            </a:extLst>
          </p:cNvPr>
          <p:cNvSpPr/>
          <p:nvPr/>
        </p:nvSpPr>
        <p:spPr>
          <a:xfrm>
            <a:off x="5144226" y="3983921"/>
            <a:ext cx="30837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B500AC69-3C3E-EF47-9E8E-5DF23250CB04}"/>
              </a:ext>
            </a:extLst>
          </p:cNvPr>
          <p:cNvCxnSpPr>
            <a:cxnSpLocks/>
            <a:stCxn id="278" idx="2"/>
            <a:endCxn id="50" idx="2"/>
          </p:cNvCxnSpPr>
          <p:nvPr/>
        </p:nvCxnSpPr>
        <p:spPr>
          <a:xfrm rot="5400000" flipH="1" flipV="1">
            <a:off x="4431059" y="2308206"/>
            <a:ext cx="1" cy="4510032"/>
          </a:xfrm>
          <a:prstGeom prst="curvedConnector3">
            <a:avLst>
              <a:gd name="adj1" fmla="val -22860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F91945-A9D6-CD48-B1AE-A0E5C60E212D}"/>
              </a:ext>
            </a:extLst>
          </p:cNvPr>
          <p:cNvSpPr txBox="1"/>
          <p:nvPr/>
        </p:nvSpPr>
        <p:spPr>
          <a:xfrm>
            <a:off x="3857962" y="3942712"/>
            <a:ext cx="1026243" cy="6155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800" dirty="0"/>
              <a:t>Валерий Валов</a:t>
            </a:r>
          </a:p>
          <a:p>
            <a:pPr>
              <a:spcAft>
                <a:spcPts val="600"/>
              </a:spcAft>
            </a:pPr>
            <a:r>
              <a:rPr lang="ru-RU" sz="800" dirty="0"/>
              <a:t>Мария Тихонова</a:t>
            </a:r>
          </a:p>
          <a:p>
            <a:pPr>
              <a:spcAft>
                <a:spcPts val="600"/>
              </a:spcAft>
            </a:pPr>
            <a:r>
              <a:rPr lang="ru-RU" sz="800" dirty="0"/>
              <a:t>Евгений Романов</a:t>
            </a:r>
            <a:endParaRPr lang="en-US" sz="800" dirty="0"/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35ADD7DD-0994-A847-8905-5F80F3FADF87}"/>
              </a:ext>
            </a:extLst>
          </p:cNvPr>
          <p:cNvPicPr preferRelativeResize="0"/>
          <p:nvPr/>
        </p:nvPicPr>
        <p:blipFill>
          <a:blip r:embed="rId4"/>
          <a:srcRect t="13297" b="13297"/>
          <a:stretch/>
        </p:blipFill>
        <p:spPr>
          <a:xfrm>
            <a:off x="7712377" y="407557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40E260C-54E7-5642-89DD-ADB0C192FA9E}"/>
              </a:ext>
            </a:extLst>
          </p:cNvPr>
          <p:cNvSpPr txBox="1"/>
          <p:nvPr/>
        </p:nvSpPr>
        <p:spPr>
          <a:xfrm>
            <a:off x="8242407" y="4104293"/>
            <a:ext cx="6399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800" dirty="0"/>
              <a:t>Мария</a:t>
            </a:r>
          </a:p>
          <a:p>
            <a:r>
              <a:rPr lang="ru-RU" sz="800" dirty="0"/>
              <a:t>Тихонова</a:t>
            </a:r>
            <a:endParaRPr lang="en-US" sz="800" dirty="0"/>
          </a:p>
        </p:txBody>
      </p:sp>
      <p:pic>
        <p:nvPicPr>
          <p:cNvPr id="53" name="Google Shape;530;p82">
            <a:extLst>
              <a:ext uri="{FF2B5EF4-FFF2-40B4-BE49-F238E27FC236}">
                <a16:creationId xmlns:a16="http://schemas.microsoft.com/office/drawing/2014/main" id="{71E0AD10-6167-104D-86AB-51E4A2F2747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289306" y="3592204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FCD16D1-7338-474C-87C0-C4E822AF1808}"/>
              </a:ext>
            </a:extLst>
          </p:cNvPr>
          <p:cNvSpPr txBox="1"/>
          <p:nvPr/>
        </p:nvSpPr>
        <p:spPr>
          <a:xfrm>
            <a:off x="6469308" y="3565982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5" name="Google Shape;530;p82">
            <a:extLst>
              <a:ext uri="{FF2B5EF4-FFF2-40B4-BE49-F238E27FC236}">
                <a16:creationId xmlns:a16="http://schemas.microsoft.com/office/drawing/2014/main" id="{1EACA93C-958F-BA4F-B67A-91550009AF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591419" y="4619792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6E6D77-612D-964F-B16D-A944AF51913D}"/>
              </a:ext>
            </a:extLst>
          </p:cNvPr>
          <p:cNvSpPr txBox="1"/>
          <p:nvPr/>
        </p:nvSpPr>
        <p:spPr>
          <a:xfrm>
            <a:off x="1771421" y="4593570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7" name="Google Shape;530;p82">
            <a:extLst>
              <a:ext uri="{FF2B5EF4-FFF2-40B4-BE49-F238E27FC236}">
                <a16:creationId xmlns:a16="http://schemas.microsoft.com/office/drawing/2014/main" id="{9F00384A-E8B0-D24D-9B4C-0D8D4931E6E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591419" y="4840524"/>
            <a:ext cx="180002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6FC6F23-1F7D-8047-B30E-35ED5FA579FC}"/>
              </a:ext>
            </a:extLst>
          </p:cNvPr>
          <p:cNvSpPr txBox="1"/>
          <p:nvPr/>
        </p:nvSpPr>
        <p:spPr>
          <a:xfrm>
            <a:off x="1771421" y="4814302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59" name="Google Shape;228;p40">
            <a:extLst>
              <a:ext uri="{FF2B5EF4-FFF2-40B4-BE49-F238E27FC236}">
                <a16:creationId xmlns:a16="http://schemas.microsoft.com/office/drawing/2014/main" id="{13C88E03-24F6-6A4F-A54F-E3A80AD79161}"/>
              </a:ext>
            </a:extLst>
          </p:cNvPr>
          <p:cNvPicPr preferRelativeResize="0"/>
          <p:nvPr/>
        </p:nvPicPr>
        <p:blipFill>
          <a:blip r:embed="rId11"/>
          <a:srcRect t="11103" b="11103"/>
          <a:stretch/>
        </p:blipFill>
        <p:spPr>
          <a:xfrm>
            <a:off x="6913137" y="1946144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0" name="Google Shape;228;p40">
            <a:extLst>
              <a:ext uri="{FF2B5EF4-FFF2-40B4-BE49-F238E27FC236}">
                <a16:creationId xmlns:a16="http://schemas.microsoft.com/office/drawing/2014/main" id="{7CD22132-758A-0A4A-814E-E8741725CE0C}"/>
              </a:ext>
            </a:extLst>
          </p:cNvPr>
          <p:cNvPicPr preferRelativeResize="0"/>
          <p:nvPr/>
        </p:nvPicPr>
        <p:blipFill>
          <a:blip r:embed="rId12"/>
          <a:srcRect t="6002" b="6002"/>
          <a:stretch/>
        </p:blipFill>
        <p:spPr>
          <a:xfrm>
            <a:off x="6440714" y="1946144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" name="Google Shape;228;p40">
            <a:extLst>
              <a:ext uri="{FF2B5EF4-FFF2-40B4-BE49-F238E27FC236}">
                <a16:creationId xmlns:a16="http://schemas.microsoft.com/office/drawing/2014/main" id="{9D4C8843-2996-E44A-9111-648F1B018032}"/>
              </a:ext>
            </a:extLst>
          </p:cNvPr>
          <p:cNvPicPr preferRelativeResize="0"/>
          <p:nvPr/>
        </p:nvPicPr>
        <p:blipFill>
          <a:blip r:embed="rId11"/>
          <a:srcRect t="11103" b="11103"/>
          <a:stretch/>
        </p:blipFill>
        <p:spPr>
          <a:xfrm>
            <a:off x="2366362" y="4075568"/>
            <a:ext cx="415050" cy="39600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Введение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  <a:p>
            <a:r>
              <a:rPr lang="ru" sz="1600" dirty="0">
                <a:solidFill>
                  <a:srgbClr val="1F1F1F"/>
                </a:solidFill>
                <a:latin typeface="Google Sans"/>
                <a:sym typeface="Roboto"/>
              </a:rPr>
              <a:t>в </a:t>
            </a:r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Вводная лекция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Настройка окружения для работы</a:t>
            </a:r>
            <a:endParaRPr lang="en-US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Базовые типы и структуры данных. Управление потоком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Работа с функциями и данными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7" name="Google Shape;271;p44">
            <a:extLst>
              <a:ext uri="{FF2B5EF4-FFF2-40B4-BE49-F238E27FC236}">
                <a16:creationId xmlns:a16="http://schemas.microsoft.com/office/drawing/2014/main" id="{93DB87C6-9A77-BE48-AFE8-9E6FD684BDEB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Git, shell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" name="Google Shape;271;p44">
            <a:extLst>
              <a:ext uri="{FF2B5EF4-FFF2-40B4-BE49-F238E27FC236}">
                <a16:creationId xmlns:a16="http://schemas.microsoft.com/office/drawing/2014/main" id="{FCFA0A0F-0529-E544-9923-E3AAE4181126}"/>
              </a:ext>
            </a:extLst>
          </p:cNvPr>
          <p:cNvSpPr/>
          <p:nvPr/>
        </p:nvSpPr>
        <p:spPr>
          <a:xfrm>
            <a:off x="2226713" y="454211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Групповая менторская консультация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ABB97-37B4-2248-9138-F1BB4D6122DE}"/>
              </a:ext>
            </a:extLst>
          </p:cNvPr>
          <p:cNvCxnSpPr>
            <a:stCxn id="271" idx="2"/>
            <a:endCxn id="17" idx="1"/>
          </p:cNvCxnSpPr>
          <p:nvPr/>
        </p:nvCxnSpPr>
        <p:spPr>
          <a:xfrm rot="16200000" flipH="1">
            <a:off x="753562" y="2736940"/>
            <a:ext cx="252637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9CB2CD1-40F9-FB4A-9875-639CC68A7199}"/>
              </a:ext>
            </a:extLst>
          </p:cNvPr>
          <p:cNvCxnSpPr>
            <a:stCxn id="271" idx="2"/>
            <a:endCxn id="18" idx="1"/>
          </p:cNvCxnSpPr>
          <p:nvPr/>
        </p:nvCxnSpPr>
        <p:spPr>
          <a:xfrm rot="16200000" flipH="1">
            <a:off x="488550" y="3001952"/>
            <a:ext cx="305639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78315"/>
              </p:ext>
            </p:extLst>
          </p:nvPr>
        </p:nvGraphicFramePr>
        <p:xfrm>
          <a:off x="5355768" y="573874"/>
          <a:ext cx="2226912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683041" y="188171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683041" y="2941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" name="Google Shape;225;p40">
            <a:extLst>
              <a:ext uri="{FF2B5EF4-FFF2-40B4-BE49-F238E27FC236}">
                <a16:creationId xmlns:a16="http://schemas.microsoft.com/office/drawing/2014/main" id="{5689AD2E-EA1A-0A42-A370-29C3321F9EA1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683041" y="400694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" name="Google Shape;225;p40">
            <a:extLst>
              <a:ext uri="{FF2B5EF4-FFF2-40B4-BE49-F238E27FC236}">
                <a16:creationId xmlns:a16="http://schemas.microsoft.com/office/drawing/2014/main" id="{5B42A8D1-951D-C14F-B654-44E4A80CD627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683041" y="453696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4"/>
          <a:srcRect t="2295" b="2295"/>
          <a:stretch/>
        </p:blipFill>
        <p:spPr>
          <a:xfrm>
            <a:off x="687921" y="2416884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4"/>
          <a:srcRect t="2295" b="2295"/>
          <a:stretch/>
        </p:blipFill>
        <p:spPr>
          <a:xfrm>
            <a:off x="687921" y="3482071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1975086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507396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035128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57258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C6C0EC-11FE-144F-B8A5-9F666525D616}"/>
              </a:ext>
            </a:extLst>
          </p:cNvPr>
          <p:cNvSpPr txBox="1"/>
          <p:nvPr/>
        </p:nvSpPr>
        <p:spPr>
          <a:xfrm>
            <a:off x="1149571" y="4100314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5EC201-668E-5344-93DB-E995399209BD}"/>
              </a:ext>
            </a:extLst>
          </p:cNvPr>
          <p:cNvSpPr txBox="1"/>
          <p:nvPr/>
        </p:nvSpPr>
        <p:spPr>
          <a:xfrm>
            <a:off x="1149571" y="4626539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46" name="Google Shape;530;p82">
            <a:extLst>
              <a:ext uri="{FF2B5EF4-FFF2-40B4-BE49-F238E27FC236}">
                <a16:creationId xmlns:a16="http://schemas.microsoft.com/office/drawing/2014/main" id="{43F299C2-9666-D540-A69A-8BF402009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4048091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4000B9-CA8D-D74A-98B4-3BFBB2C52658}"/>
              </a:ext>
            </a:extLst>
          </p:cNvPr>
          <p:cNvSpPr txBox="1"/>
          <p:nvPr/>
        </p:nvSpPr>
        <p:spPr>
          <a:xfrm rot="20748746">
            <a:off x="7534369" y="399199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3531199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4369" y="347510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3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40" name="Google Shape;225;p40">
            <a:extLst>
              <a:ext uri="{FF2B5EF4-FFF2-40B4-BE49-F238E27FC236}">
                <a16:creationId xmlns:a16="http://schemas.microsoft.com/office/drawing/2014/main" id="{88A42D6A-1309-624B-9CBC-CD4152C520A5}"/>
              </a:ext>
            </a:extLst>
          </p:cNvPr>
          <p:cNvPicPr preferRelativeResize="0"/>
          <p:nvPr/>
        </p:nvPicPr>
        <p:blipFill>
          <a:blip r:embed="rId4"/>
          <a:srcRect t="2849" b="2849"/>
          <a:stretch/>
        </p:blipFill>
        <p:spPr>
          <a:xfrm>
            <a:off x="6101239" y="118963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715B56-FCEC-FC40-9DF9-796BD82A201E}"/>
              </a:ext>
            </a:extLst>
          </p:cNvPr>
          <p:cNvSpPr txBox="1"/>
          <p:nvPr/>
        </p:nvSpPr>
        <p:spPr>
          <a:xfrm>
            <a:off x="6521169" y="1124256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Кирилл</a:t>
            </a:r>
            <a:br>
              <a:rPr lang="ru-RU" dirty="0"/>
            </a:br>
            <a:r>
              <a:rPr lang="ru-RU" dirty="0"/>
              <a:t>Панфилов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Проверить, идет ли запись</a:t>
            </a:r>
            <a:endParaRPr sz="2100"/>
          </a:p>
        </p:txBody>
      </p:sp>
      <p:sp>
        <p:nvSpPr>
          <p:cNvPr id="140" name="Google Shape;140;p33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141" name="Google Shape;14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2321D80C-0B39-C644-9004-B1B5C3433603}"/>
              </a:ext>
            </a:extLst>
          </p:cNvPr>
          <p:cNvSpPr/>
          <p:nvPr/>
        </p:nvSpPr>
        <p:spPr>
          <a:xfrm>
            <a:off x="2226713" y="189305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Git, shell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Python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2918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Основы ООП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5920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Продвинутый ООП, исключения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8922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Продвинутый ООП, продолжение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4019244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Модули и импорты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5017" y="1945485"/>
            <a:ext cx="94346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80007" y="2210495"/>
            <a:ext cx="147348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4996" y="2475506"/>
            <a:ext cx="200350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49986" y="2740516"/>
            <a:ext cx="253352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8448" b="8448"/>
          <a:stretch/>
        </p:blipFill>
        <p:spPr>
          <a:xfrm>
            <a:off x="683041" y="24188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8448" b="8448"/>
          <a:stretch/>
        </p:blipFill>
        <p:spPr>
          <a:xfrm>
            <a:off x="683041" y="3478932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3"/>
          <a:srcRect t="7960" b="7960"/>
          <a:stretch/>
        </p:blipFill>
        <p:spPr>
          <a:xfrm>
            <a:off x="687921" y="4019242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2512259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30.05 -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304456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04.06 -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572301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06.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4109755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11.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8448" b="8448"/>
          <a:stretch/>
        </p:blipFill>
        <p:spPr>
          <a:xfrm>
            <a:off x="683041" y="2968372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12037" y="2466240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71191" y="241014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141433"/>
              </p:ext>
            </p:extLst>
          </p:nvPr>
        </p:nvGraphicFramePr>
        <p:xfrm>
          <a:off x="5355768" y="573874"/>
          <a:ext cx="2226912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6C70E98D-9B16-3848-B370-110B5BFC3522}"/>
              </a:ext>
            </a:extLst>
          </p:cNvPr>
          <p:cNvSpPr/>
          <p:nvPr/>
        </p:nvSpPr>
        <p:spPr>
          <a:xfrm rot="5400000">
            <a:off x="3157333" y="4570460"/>
            <a:ext cx="39600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225;p40">
            <a:extLst>
              <a:ext uri="{FF2B5EF4-FFF2-40B4-BE49-F238E27FC236}">
                <a16:creationId xmlns:a16="http://schemas.microsoft.com/office/drawing/2014/main" id="{92BB448D-E293-A549-B8E2-D50DE2FD6385}"/>
              </a:ext>
            </a:extLst>
          </p:cNvPr>
          <p:cNvPicPr preferRelativeResize="0"/>
          <p:nvPr/>
        </p:nvPicPr>
        <p:blipFill>
          <a:blip r:embed="rId3"/>
          <a:srcRect t="8448" b="8448"/>
          <a:stretch/>
        </p:blipFill>
        <p:spPr>
          <a:xfrm>
            <a:off x="6101239" y="118963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F17FF3-A7FB-7045-B6DB-23F4B9D452C7}"/>
              </a:ext>
            </a:extLst>
          </p:cNvPr>
          <p:cNvSpPr txBox="1"/>
          <p:nvPr/>
        </p:nvSpPr>
        <p:spPr>
          <a:xfrm>
            <a:off x="6521169" y="1124256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Евгений</a:t>
            </a:r>
            <a:br>
              <a:rPr lang="ru-RU" dirty="0"/>
            </a:br>
            <a:r>
              <a:rPr lang="ru-RU" dirty="0" err="1"/>
              <a:t>Ревняков</a:t>
            </a:r>
            <a:endParaRPr lang="en-US" dirty="0"/>
          </a:p>
        </p:txBody>
      </p:sp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8A43C8E2-4E87-8141-AF05-E59F0EC61CB4}"/>
              </a:ext>
            </a:extLst>
          </p:cNvPr>
          <p:cNvPicPr preferRelativeResize="0"/>
          <p:nvPr/>
        </p:nvPicPr>
        <p:blipFill>
          <a:blip r:embed="rId3"/>
          <a:srcRect t="8448" b="8448"/>
          <a:stretch/>
        </p:blipFill>
        <p:spPr>
          <a:xfrm>
            <a:off x="683041" y="1882767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1DF4F9-04C4-B943-A808-6CB606BD65D1}"/>
              </a:ext>
            </a:extLst>
          </p:cNvPr>
          <p:cNvSpPr txBox="1"/>
          <p:nvPr/>
        </p:nvSpPr>
        <p:spPr>
          <a:xfrm>
            <a:off x="1154981" y="197613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D218481-3AD9-3342-AE7A-E8FB1778A202}"/>
              </a:ext>
            </a:extLst>
          </p:cNvPr>
          <p:cNvCxnSpPr>
            <a:cxnSpLocks/>
            <a:stCxn id="271" idx="2"/>
            <a:endCxn id="33" idx="1"/>
          </p:cNvCxnSpPr>
          <p:nvPr/>
        </p:nvCxnSpPr>
        <p:spPr>
          <a:xfrm rot="16200000" flipH="1">
            <a:off x="1813079" y="1677423"/>
            <a:ext cx="40733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6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Python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320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Тесты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6207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Знакомство со встроенными модулями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9209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Файлы и сеть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402211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3580" y="1946922"/>
            <a:ext cx="94633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78569" y="2211933"/>
            <a:ext cx="14763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3559" y="2476943"/>
            <a:ext cx="200637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48548" y="2741954"/>
            <a:ext cx="253640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8448" b="8448"/>
          <a:stretch/>
        </p:blipFill>
        <p:spPr>
          <a:xfrm>
            <a:off x="683041" y="240949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8448" b="8448"/>
          <a:stretch/>
        </p:blipFill>
        <p:spPr>
          <a:xfrm>
            <a:off x="683041" y="346953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3"/>
          <a:srcRect t="7960" b="7960"/>
          <a:stretch/>
        </p:blipFill>
        <p:spPr>
          <a:xfrm>
            <a:off x="687921" y="4009847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2502864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13.06 -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3035174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18.06 -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562906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410036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25.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6 -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8448" b="8448"/>
          <a:stretch/>
        </p:blipFill>
        <p:spPr>
          <a:xfrm>
            <a:off x="683041" y="295897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3536872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3480778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2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3FED2974-94C2-824C-B391-10805E2D36B3}"/>
              </a:ext>
            </a:extLst>
          </p:cNvPr>
          <p:cNvSpPr/>
          <p:nvPr/>
        </p:nvSpPr>
        <p:spPr>
          <a:xfrm>
            <a:off x="2238429" y="1904328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rgbClr val="FFD966"/>
              </a:gs>
              <a:gs pos="100000">
                <a:schemeClr val="accent1">
                  <a:lumMod val="45000"/>
                  <a:lumOff val="55000"/>
                </a:schemeClr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979A166-FE18-0143-9C5F-3262DEC8F68F}"/>
              </a:ext>
            </a:extLst>
          </p:cNvPr>
          <p:cNvCxnSpPr>
            <a:stCxn id="271" idx="2"/>
            <a:endCxn id="33" idx="1"/>
          </p:cNvCxnSpPr>
          <p:nvPr/>
        </p:nvCxnSpPr>
        <p:spPr>
          <a:xfrm rot="16200000" flipH="1">
            <a:off x="1813302" y="1677200"/>
            <a:ext cx="418609" cy="4316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396AB93C-E145-4842-B6B5-949A514B2D6C}"/>
              </a:ext>
            </a:extLst>
          </p:cNvPr>
          <p:cNvPicPr preferRelativeResize="0"/>
          <p:nvPr/>
        </p:nvPicPr>
        <p:blipFill>
          <a:blip r:embed="rId3"/>
          <a:srcRect t="8448" b="8448"/>
          <a:stretch/>
        </p:blipFill>
        <p:spPr>
          <a:xfrm>
            <a:off x="6101239" y="118963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0A42005-15B3-C544-8F45-8B352CC57BA0}"/>
              </a:ext>
            </a:extLst>
          </p:cNvPr>
          <p:cNvSpPr txBox="1"/>
          <p:nvPr/>
        </p:nvSpPr>
        <p:spPr>
          <a:xfrm>
            <a:off x="6521169" y="1124256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Евгений</a:t>
            </a:r>
            <a:br>
              <a:rPr lang="ru-RU" dirty="0"/>
            </a:br>
            <a:r>
              <a:rPr lang="ru-RU" dirty="0" err="1"/>
              <a:t>Ревняков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16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работа с БД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Основы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NumPy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Основы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Pandas</a:t>
            </a:r>
            <a:endParaRPr lang="ru-RU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Визуализация данных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Практика: Построение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датасета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из сырых данных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72582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22" name="Google Shape;228;p40">
            <a:extLst>
              <a:ext uri="{FF2B5EF4-FFF2-40B4-BE49-F238E27FC236}">
                <a16:creationId xmlns:a16="http://schemas.microsoft.com/office/drawing/2014/main" id="{3C49CD19-F10E-1E4E-979E-C4D31CB157BC}"/>
              </a:ext>
            </a:extLst>
          </p:cNvPr>
          <p:cNvPicPr preferRelativeResize="0"/>
          <p:nvPr/>
        </p:nvPicPr>
        <p:blipFill>
          <a:blip r:embed="rId3"/>
          <a:srcRect t="11956" b="11956"/>
          <a:stretch/>
        </p:blipFill>
        <p:spPr>
          <a:xfrm>
            <a:off x="687921" y="1882497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" name="Google Shape;228;p40">
            <a:extLst>
              <a:ext uri="{FF2B5EF4-FFF2-40B4-BE49-F238E27FC236}">
                <a16:creationId xmlns:a16="http://schemas.microsoft.com/office/drawing/2014/main" id="{5DE7FF72-2C0B-B94B-8EBF-54895CD26B73}"/>
              </a:ext>
            </a:extLst>
          </p:cNvPr>
          <p:cNvPicPr preferRelativeResize="0"/>
          <p:nvPr/>
        </p:nvPicPr>
        <p:blipFill>
          <a:blip r:embed="rId3"/>
          <a:srcRect t="11956" b="11956"/>
          <a:stretch/>
        </p:blipFill>
        <p:spPr>
          <a:xfrm>
            <a:off x="687921" y="2419170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228;p40">
            <a:extLst>
              <a:ext uri="{FF2B5EF4-FFF2-40B4-BE49-F238E27FC236}">
                <a16:creationId xmlns:a16="http://schemas.microsoft.com/office/drawing/2014/main" id="{3EAFDDEC-6105-5148-B043-F2396017A094}"/>
              </a:ext>
            </a:extLst>
          </p:cNvPr>
          <p:cNvPicPr preferRelativeResize="0"/>
          <p:nvPr/>
        </p:nvPicPr>
        <p:blipFill>
          <a:blip r:embed="rId4"/>
          <a:srcRect t="6002" b="6002"/>
          <a:stretch/>
        </p:blipFill>
        <p:spPr>
          <a:xfrm>
            <a:off x="687921" y="2952050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" name="Google Shape;228;p40">
            <a:extLst>
              <a:ext uri="{FF2B5EF4-FFF2-40B4-BE49-F238E27FC236}">
                <a16:creationId xmlns:a16="http://schemas.microsoft.com/office/drawing/2014/main" id="{CE239A29-8C6A-404A-9359-B395CAB3C04F}"/>
              </a:ext>
            </a:extLst>
          </p:cNvPr>
          <p:cNvPicPr preferRelativeResize="0"/>
          <p:nvPr/>
        </p:nvPicPr>
        <p:blipFill>
          <a:blip r:embed="rId5"/>
          <a:srcRect t="11103" b="11103"/>
          <a:stretch/>
        </p:blipFill>
        <p:spPr>
          <a:xfrm>
            <a:off x="687921" y="3482068"/>
            <a:ext cx="415050" cy="396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F1CFE2F-28F6-854C-B875-84E1551E53B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988049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AA4539-F01D-3B46-8649-E7BCB5ED75D3}"/>
              </a:ext>
            </a:extLst>
          </p:cNvPr>
          <p:cNvSpPr txBox="1"/>
          <p:nvPr/>
        </p:nvSpPr>
        <p:spPr>
          <a:xfrm rot="20748746">
            <a:off x="7534369" y="293195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8017949-1E75-194E-94F4-04C0C8C92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533793"/>
              </p:ext>
            </p:extLst>
          </p:nvPr>
        </p:nvGraphicFramePr>
        <p:xfrm>
          <a:off x="5355768" y="573874"/>
          <a:ext cx="2226912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0" name="Notched Right Arrow 29">
            <a:extLst>
              <a:ext uri="{FF2B5EF4-FFF2-40B4-BE49-F238E27FC236}">
                <a16:creationId xmlns:a16="http://schemas.microsoft.com/office/drawing/2014/main" id="{C501120B-075B-9B48-88C0-54C9E8B22C08}"/>
              </a:ext>
            </a:extLst>
          </p:cNvPr>
          <p:cNvSpPr/>
          <p:nvPr/>
        </p:nvSpPr>
        <p:spPr>
          <a:xfrm rot="5400000">
            <a:off x="3056373" y="417923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6BB424EA-82AA-0F42-A4A5-94B0F515E92A}"/>
              </a:ext>
            </a:extLst>
          </p:cNvPr>
          <p:cNvPicPr preferRelativeResize="0"/>
          <p:nvPr/>
        </p:nvPicPr>
        <p:blipFill>
          <a:blip r:embed="rId7"/>
          <a:srcRect t="6408" b="6408"/>
          <a:stretch/>
        </p:blipFill>
        <p:spPr>
          <a:xfrm>
            <a:off x="3188345" y="118493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766C8D-A46F-154D-A839-7C630ACFCCB0}"/>
              </a:ext>
            </a:extLst>
          </p:cNvPr>
          <p:cNvSpPr txBox="1"/>
          <p:nvPr/>
        </p:nvSpPr>
        <p:spPr>
          <a:xfrm>
            <a:off x="3608275" y="1119553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37" name="Google Shape;225;p40">
            <a:extLst>
              <a:ext uri="{FF2B5EF4-FFF2-40B4-BE49-F238E27FC236}">
                <a16:creationId xmlns:a16="http://schemas.microsoft.com/office/drawing/2014/main" id="{B3521404-CEC3-CC46-8F16-894CADB5F46B}"/>
              </a:ext>
            </a:extLst>
          </p:cNvPr>
          <p:cNvPicPr preferRelativeResize="0"/>
          <p:nvPr/>
        </p:nvPicPr>
        <p:blipFill>
          <a:blip r:embed="rId4"/>
          <a:srcRect t="6514" b="6514"/>
          <a:stretch/>
        </p:blipFill>
        <p:spPr>
          <a:xfrm>
            <a:off x="4572000" y="1172747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4D7C62-D4AA-3746-BBE4-98E8E2CBD1E8}"/>
              </a:ext>
            </a:extLst>
          </p:cNvPr>
          <p:cNvSpPr txBox="1"/>
          <p:nvPr/>
        </p:nvSpPr>
        <p:spPr>
          <a:xfrm>
            <a:off x="4991930" y="1107370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Константин</a:t>
            </a:r>
            <a:br>
              <a:rPr lang="ru-RU" dirty="0"/>
            </a:br>
            <a:r>
              <a:rPr lang="ru-RU" dirty="0"/>
              <a:t>Алексин</a:t>
            </a:r>
            <a:endParaRPr lang="en-US" dirty="0"/>
          </a:p>
        </p:txBody>
      </p:sp>
      <p:pic>
        <p:nvPicPr>
          <p:cNvPr id="39" name="Google Shape;225;p40">
            <a:extLst>
              <a:ext uri="{FF2B5EF4-FFF2-40B4-BE49-F238E27FC236}">
                <a16:creationId xmlns:a16="http://schemas.microsoft.com/office/drawing/2014/main" id="{693F8F95-2F61-034E-8F2C-61A4AB48F247}"/>
              </a:ext>
            </a:extLst>
          </p:cNvPr>
          <p:cNvPicPr preferRelativeResize="0"/>
          <p:nvPr/>
        </p:nvPicPr>
        <p:blipFill>
          <a:blip r:embed="rId3"/>
          <a:srcRect t="12399" b="12399"/>
          <a:stretch/>
        </p:blipFill>
        <p:spPr>
          <a:xfrm>
            <a:off x="6131986" y="117668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8136D10-CC2E-D84B-8459-419895A310A4}"/>
              </a:ext>
            </a:extLst>
          </p:cNvPr>
          <p:cNvSpPr txBox="1"/>
          <p:nvPr/>
        </p:nvSpPr>
        <p:spPr>
          <a:xfrm>
            <a:off x="6551916" y="1111306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Артем</a:t>
            </a:r>
            <a:br>
              <a:rPr lang="ru-RU" dirty="0"/>
            </a:br>
            <a:r>
              <a:rPr lang="ru-RU" dirty="0"/>
              <a:t>Червяков</a:t>
            </a:r>
            <a:endParaRPr lang="en-US" dirty="0"/>
          </a:p>
        </p:txBody>
      </p:sp>
      <p:pic>
        <p:nvPicPr>
          <p:cNvPr id="41" name="Google Shape;225;p40">
            <a:extLst>
              <a:ext uri="{FF2B5EF4-FFF2-40B4-BE49-F238E27FC236}">
                <a16:creationId xmlns:a16="http://schemas.microsoft.com/office/drawing/2014/main" id="{D42631BF-CD52-D84D-86CE-81DAC49EE018}"/>
              </a:ext>
            </a:extLst>
          </p:cNvPr>
          <p:cNvPicPr preferRelativeResize="0"/>
          <p:nvPr/>
        </p:nvPicPr>
        <p:blipFill>
          <a:blip r:embed="rId5"/>
          <a:srcRect t="11555" b="11555"/>
          <a:stretch/>
        </p:blipFill>
        <p:spPr>
          <a:xfrm>
            <a:off x="7447208" y="1168541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716F1EB-DC81-514A-B58B-85A72A7B3DF7}"/>
              </a:ext>
            </a:extLst>
          </p:cNvPr>
          <p:cNvSpPr txBox="1"/>
          <p:nvPr/>
        </p:nvSpPr>
        <p:spPr>
          <a:xfrm>
            <a:off x="7867138" y="110316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Евгений</a:t>
            </a:r>
            <a:br>
              <a:rPr lang="ru-RU" dirty="0"/>
            </a:br>
            <a:r>
              <a:rPr lang="ru-RU" dirty="0"/>
              <a:t>Романов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81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работа с БД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320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Бонус: Основы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SQL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6207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Бонус: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Join, exists,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вложенные запросы,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group by, having</a:t>
            </a:r>
            <a:endParaRPr lang="ru-RU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9209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Бону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c: 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Оконные функции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SQL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3580" y="1946922"/>
            <a:ext cx="94633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78569" y="2211933"/>
            <a:ext cx="14763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3559" y="2476943"/>
            <a:ext cx="200637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10511" b="10511"/>
          <a:stretch/>
        </p:blipFill>
        <p:spPr>
          <a:xfrm>
            <a:off x="683041" y="240949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10511" b="10511"/>
          <a:stretch/>
        </p:blipFill>
        <p:spPr>
          <a:xfrm>
            <a:off x="683041" y="3469537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250286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3035174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562906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10511" b="10511"/>
          <a:stretch/>
        </p:blipFill>
        <p:spPr>
          <a:xfrm>
            <a:off x="683041" y="2958977"/>
            <a:ext cx="419930" cy="396001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693506"/>
              </p:ext>
            </p:extLst>
          </p:nvPr>
        </p:nvGraphicFramePr>
        <p:xfrm>
          <a:off x="5355768" y="573874"/>
          <a:ext cx="2226912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3FED2974-94C2-824C-B391-10805E2D36B3}"/>
              </a:ext>
            </a:extLst>
          </p:cNvPr>
          <p:cNvSpPr/>
          <p:nvPr/>
        </p:nvSpPr>
        <p:spPr>
          <a:xfrm>
            <a:off x="2238429" y="1904328"/>
            <a:ext cx="5355965" cy="396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rgbClr val="FFD966"/>
              </a:gs>
              <a:gs pos="100000">
                <a:schemeClr val="accent1">
                  <a:lumMod val="45000"/>
                  <a:lumOff val="55000"/>
                </a:schemeClr>
              </a:gs>
              <a:gs pos="51000">
                <a:srgbClr val="FFD966">
                  <a:lumMod val="22592"/>
                  <a:lumOff val="77408"/>
                </a:srgbClr>
              </a:gs>
            </a:gsLst>
            <a:lin ang="5400000" scaled="1"/>
            <a:tileRect/>
          </a:gra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…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979A166-FE18-0143-9C5F-3262DEC8F68F}"/>
              </a:ext>
            </a:extLst>
          </p:cNvPr>
          <p:cNvCxnSpPr>
            <a:stCxn id="271" idx="2"/>
            <a:endCxn id="33" idx="1"/>
          </p:cNvCxnSpPr>
          <p:nvPr/>
        </p:nvCxnSpPr>
        <p:spPr>
          <a:xfrm rot="16200000" flipH="1">
            <a:off x="1813302" y="1677200"/>
            <a:ext cx="418609" cy="4316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5AB58000-71A2-C14E-B5D6-5E8AE53FFA47}"/>
              </a:ext>
            </a:extLst>
          </p:cNvPr>
          <p:cNvPicPr preferRelativeResize="0"/>
          <p:nvPr/>
        </p:nvPicPr>
        <p:blipFill>
          <a:blip r:embed="rId4"/>
          <a:srcRect t="6408" b="6408"/>
          <a:stretch/>
        </p:blipFill>
        <p:spPr>
          <a:xfrm>
            <a:off x="3188345" y="118493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8E0B53-C2B3-7346-BD0E-F72AAD9AA677}"/>
              </a:ext>
            </a:extLst>
          </p:cNvPr>
          <p:cNvSpPr txBox="1"/>
          <p:nvPr/>
        </p:nvSpPr>
        <p:spPr>
          <a:xfrm>
            <a:off x="3608275" y="1119553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ED923D89-3BF4-9C40-9A02-9CE9A9E9D16F}"/>
              </a:ext>
            </a:extLst>
          </p:cNvPr>
          <p:cNvPicPr preferRelativeResize="0"/>
          <p:nvPr/>
        </p:nvPicPr>
        <p:blipFill>
          <a:blip r:embed="rId5"/>
          <a:srcRect t="6514" b="6514"/>
          <a:stretch/>
        </p:blipFill>
        <p:spPr>
          <a:xfrm>
            <a:off x="4572000" y="1172747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58D9A7-CB00-BE42-A83E-D1177FDEA53C}"/>
              </a:ext>
            </a:extLst>
          </p:cNvPr>
          <p:cNvSpPr txBox="1"/>
          <p:nvPr/>
        </p:nvSpPr>
        <p:spPr>
          <a:xfrm>
            <a:off x="4991930" y="1107370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Константин</a:t>
            </a:r>
            <a:br>
              <a:rPr lang="ru-RU" dirty="0"/>
            </a:br>
            <a:r>
              <a:rPr lang="ru-RU" dirty="0"/>
              <a:t>Алексин</a:t>
            </a:r>
            <a:endParaRPr lang="en-US" dirty="0"/>
          </a:p>
        </p:txBody>
      </p:sp>
      <p:pic>
        <p:nvPicPr>
          <p:cNvPr id="32" name="Google Shape;225;p40">
            <a:extLst>
              <a:ext uri="{FF2B5EF4-FFF2-40B4-BE49-F238E27FC236}">
                <a16:creationId xmlns:a16="http://schemas.microsoft.com/office/drawing/2014/main" id="{7FFDB079-CAE3-314D-91FA-D1E24054231C}"/>
              </a:ext>
            </a:extLst>
          </p:cNvPr>
          <p:cNvPicPr preferRelativeResize="0"/>
          <p:nvPr/>
        </p:nvPicPr>
        <p:blipFill>
          <a:blip r:embed="rId6"/>
          <a:srcRect t="12399" b="12399"/>
          <a:stretch/>
        </p:blipFill>
        <p:spPr>
          <a:xfrm>
            <a:off x="6131986" y="117668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3FE340-8107-0347-8DF6-984C5D504289}"/>
              </a:ext>
            </a:extLst>
          </p:cNvPr>
          <p:cNvSpPr txBox="1"/>
          <p:nvPr/>
        </p:nvSpPr>
        <p:spPr>
          <a:xfrm>
            <a:off x="6551916" y="1111306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Артем</a:t>
            </a:r>
            <a:br>
              <a:rPr lang="ru-RU" dirty="0"/>
            </a:br>
            <a:r>
              <a:rPr lang="ru-RU" dirty="0"/>
              <a:t>Червяков</a:t>
            </a:r>
            <a:endParaRPr lang="en-US" dirty="0"/>
          </a:p>
        </p:txBody>
      </p:sp>
      <p:pic>
        <p:nvPicPr>
          <p:cNvPr id="39" name="Google Shape;225;p40">
            <a:extLst>
              <a:ext uri="{FF2B5EF4-FFF2-40B4-BE49-F238E27FC236}">
                <a16:creationId xmlns:a16="http://schemas.microsoft.com/office/drawing/2014/main" id="{6BA2778E-AFC7-5149-9F8C-E85B306A657F}"/>
              </a:ext>
            </a:extLst>
          </p:cNvPr>
          <p:cNvPicPr preferRelativeResize="0"/>
          <p:nvPr/>
        </p:nvPicPr>
        <p:blipFill>
          <a:blip r:embed="rId7"/>
          <a:srcRect t="11555" b="11555"/>
          <a:stretch/>
        </p:blipFill>
        <p:spPr>
          <a:xfrm>
            <a:off x="7447208" y="1168541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60F9F12-6348-0A4D-B137-D27360F75C8A}"/>
              </a:ext>
            </a:extLst>
          </p:cNvPr>
          <p:cNvSpPr txBox="1"/>
          <p:nvPr/>
        </p:nvSpPr>
        <p:spPr>
          <a:xfrm>
            <a:off x="7867138" y="110316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Евгений</a:t>
            </a:r>
            <a:br>
              <a:rPr lang="ru-RU" dirty="0"/>
            </a:br>
            <a:r>
              <a:rPr lang="ru-RU" dirty="0"/>
              <a:t>Романов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6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Теоретический минимум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Матрицы. Основные понятия и операции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Основы линейной алгебры: базис, отображение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Матричные разложения. Практика в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Python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Дифференцирование и оптимизация функций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30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72582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0" name="Google Shape;231;p40">
            <a:extLst>
              <a:ext uri="{FF2B5EF4-FFF2-40B4-BE49-F238E27FC236}">
                <a16:creationId xmlns:a16="http://schemas.microsoft.com/office/drawing/2014/main" id="{A050C137-8EE7-5146-8A73-5453831D4B3F}"/>
              </a:ext>
            </a:extLst>
          </p:cNvPr>
          <p:cNvPicPr preferRelativeResize="0"/>
          <p:nvPr/>
        </p:nvPicPr>
        <p:blipFill>
          <a:blip r:embed="rId3"/>
          <a:srcRect t="10047" b="10047"/>
          <a:stretch/>
        </p:blipFill>
        <p:spPr>
          <a:xfrm>
            <a:off x="687921" y="3482071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231;p40">
            <a:extLst>
              <a:ext uri="{FF2B5EF4-FFF2-40B4-BE49-F238E27FC236}">
                <a16:creationId xmlns:a16="http://schemas.microsoft.com/office/drawing/2014/main" id="{C743E589-88F9-A143-A56D-FBA51BB457D4}"/>
              </a:ext>
            </a:extLst>
          </p:cNvPr>
          <p:cNvPicPr preferRelativeResize="0"/>
          <p:nvPr/>
        </p:nvPicPr>
        <p:blipFill>
          <a:blip r:embed="rId4"/>
          <a:srcRect t="15637" b="15637"/>
          <a:stretch/>
        </p:blipFill>
        <p:spPr>
          <a:xfrm>
            <a:off x="687921" y="2422028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" name="Google Shape;231;p40">
            <a:extLst>
              <a:ext uri="{FF2B5EF4-FFF2-40B4-BE49-F238E27FC236}">
                <a16:creationId xmlns:a16="http://schemas.microsoft.com/office/drawing/2014/main" id="{89A9593F-3DB8-324E-AFA3-A6E8B342C01F}"/>
              </a:ext>
            </a:extLst>
          </p:cNvPr>
          <p:cNvPicPr preferRelativeResize="0"/>
          <p:nvPr/>
        </p:nvPicPr>
        <p:blipFill>
          <a:blip r:embed="rId4"/>
          <a:srcRect t="15637" b="15637"/>
          <a:stretch/>
        </p:blipFill>
        <p:spPr>
          <a:xfrm>
            <a:off x="687921" y="2952049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8;p40">
            <a:extLst>
              <a:ext uri="{FF2B5EF4-FFF2-40B4-BE49-F238E27FC236}">
                <a16:creationId xmlns:a16="http://schemas.microsoft.com/office/drawing/2014/main" id="{4E862636-46F5-B443-8510-1D18A67FCE79}"/>
              </a:ext>
            </a:extLst>
          </p:cNvPr>
          <p:cNvPicPr preferRelativeResize="0"/>
          <p:nvPr/>
        </p:nvPicPr>
        <p:blipFill>
          <a:blip r:embed="rId4"/>
          <a:srcRect t="15637" b="15637"/>
          <a:stretch/>
        </p:blipFill>
        <p:spPr>
          <a:xfrm>
            <a:off x="687921" y="1897556"/>
            <a:ext cx="415050" cy="396003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21" name="Table 23">
            <a:extLst>
              <a:ext uri="{FF2B5EF4-FFF2-40B4-BE49-F238E27FC236}">
                <a16:creationId xmlns:a16="http://schemas.microsoft.com/office/drawing/2014/main" id="{606A42E9-4464-834E-A997-E40E28D13241}"/>
              </a:ext>
            </a:extLst>
          </p:cNvPr>
          <p:cNvGraphicFramePr>
            <a:graphicFrameLocks noGrp="1"/>
          </p:cNvGraphicFramePr>
          <p:nvPr/>
        </p:nvGraphicFramePr>
        <p:xfrm>
          <a:off x="5355768" y="573874"/>
          <a:ext cx="2226912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06087216-5C43-B04B-9B4F-E2581FB237B5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Практика. Дифференцирование и оптимизация функций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4" name="Google Shape;271;p44">
            <a:extLst>
              <a:ext uri="{FF2B5EF4-FFF2-40B4-BE49-F238E27FC236}">
                <a16:creationId xmlns:a16="http://schemas.microsoft.com/office/drawing/2014/main" id="{A178BDB2-3AE5-0243-99AF-C4363604D07D}"/>
              </a:ext>
            </a:extLst>
          </p:cNvPr>
          <p:cNvSpPr/>
          <p:nvPr/>
        </p:nvSpPr>
        <p:spPr>
          <a:xfrm>
            <a:off x="2226713" y="454211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Метод наименьших квадратов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0F0E16F-A1F2-5E4A-B0FE-AE7F7FDA3F5A}"/>
              </a:ext>
            </a:extLst>
          </p:cNvPr>
          <p:cNvCxnSpPr>
            <a:stCxn id="271" idx="2"/>
            <a:endCxn id="22" idx="1"/>
          </p:cNvCxnSpPr>
          <p:nvPr/>
        </p:nvCxnSpPr>
        <p:spPr>
          <a:xfrm rot="16200000" flipH="1">
            <a:off x="753562" y="2736940"/>
            <a:ext cx="252637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6078BC5-B1E0-814B-A959-8AE51F87A379}"/>
              </a:ext>
            </a:extLst>
          </p:cNvPr>
          <p:cNvCxnSpPr>
            <a:stCxn id="271" idx="2"/>
            <a:endCxn id="24" idx="1"/>
          </p:cNvCxnSpPr>
          <p:nvPr/>
        </p:nvCxnSpPr>
        <p:spPr>
          <a:xfrm rot="16200000" flipH="1">
            <a:off x="488551" y="3001951"/>
            <a:ext cx="305639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C98194-CFCD-954C-855D-732CCA36704D}"/>
              </a:ext>
            </a:extLst>
          </p:cNvPr>
          <p:cNvSpPr txBox="1"/>
          <p:nvPr/>
        </p:nvSpPr>
        <p:spPr>
          <a:xfrm>
            <a:off x="1149571" y="4090974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2" name="Google Shape;231;p40">
            <a:extLst>
              <a:ext uri="{FF2B5EF4-FFF2-40B4-BE49-F238E27FC236}">
                <a16:creationId xmlns:a16="http://schemas.microsoft.com/office/drawing/2014/main" id="{3B7EB839-33F2-2943-AB73-258FEB1A0760}"/>
              </a:ext>
            </a:extLst>
          </p:cNvPr>
          <p:cNvPicPr preferRelativeResize="0"/>
          <p:nvPr/>
        </p:nvPicPr>
        <p:blipFill>
          <a:blip r:embed="rId3"/>
          <a:srcRect t="10047" b="10047"/>
          <a:stretch/>
        </p:blipFill>
        <p:spPr>
          <a:xfrm>
            <a:off x="687921" y="4000463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B6C4EC2-E5C1-6442-86AA-1D9627C6AB18}"/>
              </a:ext>
            </a:extLst>
          </p:cNvPr>
          <p:cNvSpPr txBox="1"/>
          <p:nvPr/>
        </p:nvSpPr>
        <p:spPr>
          <a:xfrm>
            <a:off x="1148656" y="4605358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8" name="Google Shape;231;p40">
            <a:extLst>
              <a:ext uri="{FF2B5EF4-FFF2-40B4-BE49-F238E27FC236}">
                <a16:creationId xmlns:a16="http://schemas.microsoft.com/office/drawing/2014/main" id="{3642313E-0181-7245-A9A4-903D1DAB4D27}"/>
              </a:ext>
            </a:extLst>
          </p:cNvPr>
          <p:cNvPicPr preferRelativeResize="0"/>
          <p:nvPr/>
        </p:nvPicPr>
        <p:blipFill>
          <a:blip r:embed="rId4"/>
          <a:srcRect t="15637" b="15637"/>
          <a:stretch/>
        </p:blipFill>
        <p:spPr>
          <a:xfrm>
            <a:off x="687006" y="4514847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" name="Notched Right Arrow 38">
            <a:extLst>
              <a:ext uri="{FF2B5EF4-FFF2-40B4-BE49-F238E27FC236}">
                <a16:creationId xmlns:a16="http://schemas.microsoft.com/office/drawing/2014/main" id="{F6177A2C-F976-114E-9D6C-603526797BB7}"/>
              </a:ext>
            </a:extLst>
          </p:cNvPr>
          <p:cNvSpPr/>
          <p:nvPr/>
        </p:nvSpPr>
        <p:spPr>
          <a:xfrm rot="5400000">
            <a:off x="8479874" y="4272531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oogle Shape;225;p40">
            <a:extLst>
              <a:ext uri="{FF2B5EF4-FFF2-40B4-BE49-F238E27FC236}">
                <a16:creationId xmlns:a16="http://schemas.microsoft.com/office/drawing/2014/main" id="{9D16F176-AEFC-C54F-8225-6D898E8DD90C}"/>
              </a:ext>
            </a:extLst>
          </p:cNvPr>
          <p:cNvPicPr preferRelativeResize="0"/>
          <p:nvPr/>
        </p:nvPicPr>
        <p:blipFill>
          <a:blip r:embed="rId5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B3BA34-0AE2-FC41-BE49-F6451AC105F2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41" name="Google Shape;225;p40">
            <a:extLst>
              <a:ext uri="{FF2B5EF4-FFF2-40B4-BE49-F238E27FC236}">
                <a16:creationId xmlns:a16="http://schemas.microsoft.com/office/drawing/2014/main" id="{4A041DE1-5F4F-9847-B29D-A2B7658E920E}"/>
              </a:ext>
            </a:extLst>
          </p:cNvPr>
          <p:cNvPicPr preferRelativeResize="0"/>
          <p:nvPr/>
        </p:nvPicPr>
        <p:blipFill>
          <a:blip r:embed="rId4"/>
          <a:srcRect t="16037" b="16037"/>
          <a:stretch/>
        </p:blipFill>
        <p:spPr>
          <a:xfrm>
            <a:off x="6101239" y="118963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DA02CBF-5DF5-1548-8F3D-63B2A9C7D481}"/>
              </a:ext>
            </a:extLst>
          </p:cNvPr>
          <p:cNvSpPr txBox="1"/>
          <p:nvPr/>
        </p:nvSpPr>
        <p:spPr>
          <a:xfrm>
            <a:off x="6521169" y="1124256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Глеб</a:t>
            </a:r>
            <a:br>
              <a:rPr lang="ru-RU" dirty="0"/>
            </a:br>
            <a:r>
              <a:rPr lang="ru-RU" dirty="0"/>
              <a:t>Карпов</a:t>
            </a:r>
            <a:endParaRPr lang="en-US" dirty="0"/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A0D77B94-D03C-AE45-AB1A-2CDCA515397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6" y="4569626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FAAEEEC-958E-2443-B10C-10D5A3E5103C}"/>
              </a:ext>
            </a:extLst>
          </p:cNvPr>
          <p:cNvSpPr txBox="1"/>
          <p:nvPr/>
        </p:nvSpPr>
        <p:spPr>
          <a:xfrm rot="20748746">
            <a:off x="7534370" y="451353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91374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Теоретический минимум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endParaRPr lang="ru-RU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Аксиоматика теории вероятностей. Случайные величины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Многомерные случайные величины. ЦПТ. Практика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Основные понятия статистики. Точечные оценки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Проверка гипотез (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A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Б тестирование)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22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7258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0" name="Google Shape;231;p40">
            <a:extLst>
              <a:ext uri="{FF2B5EF4-FFF2-40B4-BE49-F238E27FC236}">
                <a16:creationId xmlns:a16="http://schemas.microsoft.com/office/drawing/2014/main" id="{A050C137-8EE7-5146-8A73-5453831D4B3F}"/>
              </a:ext>
            </a:extLst>
          </p:cNvPr>
          <p:cNvPicPr preferRelativeResize="0"/>
          <p:nvPr/>
        </p:nvPicPr>
        <p:blipFill>
          <a:blip r:embed="rId3"/>
          <a:srcRect t="15637" b="15637"/>
          <a:stretch/>
        </p:blipFill>
        <p:spPr>
          <a:xfrm>
            <a:off x="687921" y="3482071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231;p40">
            <a:extLst>
              <a:ext uri="{FF2B5EF4-FFF2-40B4-BE49-F238E27FC236}">
                <a16:creationId xmlns:a16="http://schemas.microsoft.com/office/drawing/2014/main" id="{C743E589-88F9-A143-A56D-FBA51BB457D4}"/>
              </a:ext>
            </a:extLst>
          </p:cNvPr>
          <p:cNvPicPr preferRelativeResize="0"/>
          <p:nvPr/>
        </p:nvPicPr>
        <p:blipFill>
          <a:blip r:embed="rId3"/>
          <a:srcRect t="15637" b="15637"/>
          <a:stretch/>
        </p:blipFill>
        <p:spPr>
          <a:xfrm>
            <a:off x="687921" y="2422028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" name="Google Shape;231;p40">
            <a:extLst>
              <a:ext uri="{FF2B5EF4-FFF2-40B4-BE49-F238E27FC236}">
                <a16:creationId xmlns:a16="http://schemas.microsoft.com/office/drawing/2014/main" id="{89A9593F-3DB8-324E-AFA3-A6E8B342C01F}"/>
              </a:ext>
            </a:extLst>
          </p:cNvPr>
          <p:cNvPicPr preferRelativeResize="0"/>
          <p:nvPr/>
        </p:nvPicPr>
        <p:blipFill>
          <a:blip r:embed="rId3"/>
          <a:srcRect t="15637" b="15637"/>
          <a:stretch/>
        </p:blipFill>
        <p:spPr>
          <a:xfrm>
            <a:off x="687921" y="2952049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8;p40">
            <a:extLst>
              <a:ext uri="{FF2B5EF4-FFF2-40B4-BE49-F238E27FC236}">
                <a16:creationId xmlns:a16="http://schemas.microsoft.com/office/drawing/2014/main" id="{4E862636-46F5-B443-8510-1D18A67FCE79}"/>
              </a:ext>
            </a:extLst>
          </p:cNvPr>
          <p:cNvPicPr preferRelativeResize="0"/>
          <p:nvPr/>
        </p:nvPicPr>
        <p:blipFill>
          <a:blip r:embed="rId3"/>
          <a:srcRect t="15637" b="15637"/>
          <a:stretch/>
        </p:blipFill>
        <p:spPr>
          <a:xfrm>
            <a:off x="687921" y="1897556"/>
            <a:ext cx="415050" cy="396003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21" name="Table 23">
            <a:extLst>
              <a:ext uri="{FF2B5EF4-FFF2-40B4-BE49-F238E27FC236}">
                <a16:creationId xmlns:a16="http://schemas.microsoft.com/office/drawing/2014/main" id="{606A42E9-4464-834E-A997-E40E28D13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97901"/>
              </p:ext>
            </p:extLst>
          </p:nvPr>
        </p:nvGraphicFramePr>
        <p:xfrm>
          <a:off x="5355768" y="573874"/>
          <a:ext cx="2226912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22" name="Google Shape;271;p44">
            <a:extLst>
              <a:ext uri="{FF2B5EF4-FFF2-40B4-BE49-F238E27FC236}">
                <a16:creationId xmlns:a16="http://schemas.microsoft.com/office/drawing/2014/main" id="{06087216-5C43-B04B-9B4F-E2581FB237B5}"/>
              </a:ext>
            </a:extLst>
          </p:cNvPr>
          <p:cNvSpPr/>
          <p:nvPr/>
        </p:nvSpPr>
        <p:spPr>
          <a:xfrm>
            <a:off x="2226713" y="4012092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Исследование зависимостей: номинальные, порядковые и количественные величины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24" name="Google Shape;271;p44">
            <a:extLst>
              <a:ext uri="{FF2B5EF4-FFF2-40B4-BE49-F238E27FC236}">
                <a16:creationId xmlns:a16="http://schemas.microsoft.com/office/drawing/2014/main" id="{A178BDB2-3AE5-0243-99AF-C4363604D07D}"/>
              </a:ext>
            </a:extLst>
          </p:cNvPr>
          <p:cNvSpPr/>
          <p:nvPr/>
        </p:nvSpPr>
        <p:spPr>
          <a:xfrm>
            <a:off x="2226713" y="4542113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Практика. Исследование зависимостей: номинальные, порядковые и количественные величины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0F0E16F-A1F2-5E4A-B0FE-AE7F7FDA3F5A}"/>
              </a:ext>
            </a:extLst>
          </p:cNvPr>
          <p:cNvCxnSpPr>
            <a:stCxn id="271" idx="2"/>
            <a:endCxn id="22" idx="1"/>
          </p:cNvCxnSpPr>
          <p:nvPr/>
        </p:nvCxnSpPr>
        <p:spPr>
          <a:xfrm rot="16200000" flipH="1">
            <a:off x="753562" y="2736940"/>
            <a:ext cx="2526373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6078BC5-B1E0-814B-A959-8AE51F87A379}"/>
              </a:ext>
            </a:extLst>
          </p:cNvPr>
          <p:cNvCxnSpPr>
            <a:stCxn id="271" idx="2"/>
            <a:endCxn id="24" idx="1"/>
          </p:cNvCxnSpPr>
          <p:nvPr/>
        </p:nvCxnSpPr>
        <p:spPr>
          <a:xfrm rot="16200000" flipH="1">
            <a:off x="488551" y="3001951"/>
            <a:ext cx="305639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C98194-CFCD-954C-855D-732CCA36704D}"/>
              </a:ext>
            </a:extLst>
          </p:cNvPr>
          <p:cNvSpPr txBox="1"/>
          <p:nvPr/>
        </p:nvSpPr>
        <p:spPr>
          <a:xfrm>
            <a:off x="1149571" y="409097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2" name="Google Shape;231;p40">
            <a:extLst>
              <a:ext uri="{FF2B5EF4-FFF2-40B4-BE49-F238E27FC236}">
                <a16:creationId xmlns:a16="http://schemas.microsoft.com/office/drawing/2014/main" id="{3B7EB839-33F2-2943-AB73-258FEB1A0760}"/>
              </a:ext>
            </a:extLst>
          </p:cNvPr>
          <p:cNvPicPr preferRelativeResize="0"/>
          <p:nvPr/>
        </p:nvPicPr>
        <p:blipFill>
          <a:blip r:embed="rId4"/>
          <a:srcRect t="10047" b="10047"/>
          <a:stretch/>
        </p:blipFill>
        <p:spPr>
          <a:xfrm>
            <a:off x="687921" y="4000463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B6C4EC2-E5C1-6442-86AA-1D9627C6AB18}"/>
              </a:ext>
            </a:extLst>
          </p:cNvPr>
          <p:cNvSpPr txBox="1"/>
          <p:nvPr/>
        </p:nvSpPr>
        <p:spPr>
          <a:xfrm>
            <a:off x="1148656" y="4605358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8" name="Google Shape;231;p40">
            <a:extLst>
              <a:ext uri="{FF2B5EF4-FFF2-40B4-BE49-F238E27FC236}">
                <a16:creationId xmlns:a16="http://schemas.microsoft.com/office/drawing/2014/main" id="{3642313E-0181-7245-A9A4-903D1DAB4D27}"/>
              </a:ext>
            </a:extLst>
          </p:cNvPr>
          <p:cNvPicPr preferRelativeResize="0"/>
          <p:nvPr/>
        </p:nvPicPr>
        <p:blipFill>
          <a:blip r:embed="rId4"/>
          <a:srcRect t="10047" b="10047"/>
          <a:stretch/>
        </p:blipFill>
        <p:spPr>
          <a:xfrm>
            <a:off x="687006" y="4514847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" name="Google Shape;225;p40">
            <a:extLst>
              <a:ext uri="{FF2B5EF4-FFF2-40B4-BE49-F238E27FC236}">
                <a16:creationId xmlns:a16="http://schemas.microsoft.com/office/drawing/2014/main" id="{317C1A80-91A1-394D-BC4E-A4B93C131988}"/>
              </a:ext>
            </a:extLst>
          </p:cNvPr>
          <p:cNvPicPr preferRelativeResize="0"/>
          <p:nvPr/>
        </p:nvPicPr>
        <p:blipFill>
          <a:blip r:embed="rId5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E47229-A987-9748-85E9-E94DE9835C9A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42" name="Google Shape;225;p40">
            <a:extLst>
              <a:ext uri="{FF2B5EF4-FFF2-40B4-BE49-F238E27FC236}">
                <a16:creationId xmlns:a16="http://schemas.microsoft.com/office/drawing/2014/main" id="{E407D51B-4D31-554B-B758-59A42F7ED88B}"/>
              </a:ext>
            </a:extLst>
          </p:cNvPr>
          <p:cNvPicPr preferRelativeResize="0"/>
          <p:nvPr/>
        </p:nvPicPr>
        <p:blipFill>
          <a:blip r:embed="rId3"/>
          <a:srcRect t="16037" b="16037"/>
          <a:stretch/>
        </p:blipFill>
        <p:spPr>
          <a:xfrm>
            <a:off x="6101239" y="1189633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D95AD89-DDFA-8E4E-A961-934DE32ABC6D}"/>
              </a:ext>
            </a:extLst>
          </p:cNvPr>
          <p:cNvSpPr txBox="1"/>
          <p:nvPr/>
        </p:nvSpPr>
        <p:spPr>
          <a:xfrm>
            <a:off x="6521169" y="1124256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Глеб</a:t>
            </a:r>
            <a:br>
              <a:rPr lang="ru-RU" dirty="0"/>
            </a:br>
            <a:r>
              <a:rPr lang="ru-RU" dirty="0"/>
              <a:t>Карпов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22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методы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189200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Введение в машинное обучение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Задача регрессии. Линейная регрессия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Задача классификации. Метод ближайших соседей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482071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Выбор темы курсового проекта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13604" y="1676898"/>
            <a:ext cx="40628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1018572" y="2471930"/>
            <a:ext cx="1996352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11555" b="11555"/>
          <a:stretch/>
        </p:blipFill>
        <p:spPr>
          <a:xfrm>
            <a:off x="683041" y="188171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3"/>
          <a:srcRect t="11555" b="11555"/>
          <a:stretch/>
        </p:blipFill>
        <p:spPr>
          <a:xfrm>
            <a:off x="683041" y="294175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4"/>
          <a:srcRect t="12865" b="12865"/>
          <a:stretch/>
        </p:blipFill>
        <p:spPr>
          <a:xfrm>
            <a:off x="687921" y="3482069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197508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09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3572582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11555" b="11555"/>
          <a:stretch/>
        </p:blipFill>
        <p:spPr>
          <a:xfrm>
            <a:off x="683041" y="243119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991737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935643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439277"/>
              </p:ext>
            </p:extLst>
          </p:nvPr>
        </p:nvGraphicFramePr>
        <p:xfrm>
          <a:off x="5355768" y="573874"/>
          <a:ext cx="2226912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6C70E98D-9B16-3848-B370-110B5BFC3522}"/>
              </a:ext>
            </a:extLst>
          </p:cNvPr>
          <p:cNvSpPr/>
          <p:nvPr/>
        </p:nvSpPr>
        <p:spPr>
          <a:xfrm rot="5400000">
            <a:off x="3056373" y="4179237"/>
            <a:ext cx="597920" cy="484632"/>
          </a:xfrm>
          <a:prstGeom prst="notchedRightArrow">
            <a:avLst/>
          </a:prstGeom>
          <a:solidFill>
            <a:srgbClr val="FFD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E2EB760B-896D-C445-9ABE-EB9C7C7C5A50}"/>
              </a:ext>
            </a:extLst>
          </p:cNvPr>
          <p:cNvPicPr preferRelativeResize="0"/>
          <p:nvPr/>
        </p:nvPicPr>
        <p:blipFill>
          <a:blip r:embed="rId4"/>
          <a:srcRect t="13297" b="13297"/>
          <a:stretch/>
        </p:blipFill>
        <p:spPr>
          <a:xfrm>
            <a:off x="4645255" y="117027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A575C8-39FC-2C45-A3A6-5AB0773B6406}"/>
              </a:ext>
            </a:extLst>
          </p:cNvPr>
          <p:cNvSpPr txBox="1"/>
          <p:nvPr/>
        </p:nvSpPr>
        <p:spPr>
          <a:xfrm>
            <a:off x="5065185" y="1104901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Мария</a:t>
            </a:r>
            <a:br>
              <a:rPr lang="ru-RU" dirty="0"/>
            </a:br>
            <a:r>
              <a:rPr lang="ru-RU" dirty="0"/>
              <a:t>Тихонова</a:t>
            </a:r>
            <a:endParaRPr lang="en-US" dirty="0"/>
          </a:p>
        </p:txBody>
      </p:sp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50E4890A-352E-B245-809E-B2C3E03A3EBB}"/>
              </a:ext>
            </a:extLst>
          </p:cNvPr>
          <p:cNvPicPr preferRelativeResize="0"/>
          <p:nvPr/>
        </p:nvPicPr>
        <p:blipFill>
          <a:blip r:embed="rId6"/>
          <a:srcRect t="13974" b="13974"/>
          <a:stretch/>
        </p:blipFill>
        <p:spPr>
          <a:xfrm>
            <a:off x="6193293" y="117174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EE41D47-EF45-AE47-8160-04794C37347E}"/>
              </a:ext>
            </a:extLst>
          </p:cNvPr>
          <p:cNvSpPr txBox="1"/>
          <p:nvPr/>
        </p:nvSpPr>
        <p:spPr>
          <a:xfrm>
            <a:off x="6613223" y="1106365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Валерий </a:t>
            </a:r>
            <a:br>
              <a:rPr lang="ru-RU" dirty="0"/>
            </a:br>
            <a:r>
              <a:rPr lang="ru-RU" dirty="0"/>
              <a:t>Валов</a:t>
            </a:r>
            <a:endParaRPr lang="en-US" dirty="0"/>
          </a:p>
        </p:txBody>
      </p:sp>
      <p:pic>
        <p:nvPicPr>
          <p:cNvPr id="39" name="Google Shape;225;p40">
            <a:extLst>
              <a:ext uri="{FF2B5EF4-FFF2-40B4-BE49-F238E27FC236}">
                <a16:creationId xmlns:a16="http://schemas.microsoft.com/office/drawing/2014/main" id="{E8F97547-81D0-DE4D-860F-0A71AC606D84}"/>
              </a:ext>
            </a:extLst>
          </p:cNvPr>
          <p:cNvPicPr preferRelativeResize="0"/>
          <p:nvPr/>
        </p:nvPicPr>
        <p:blipFill>
          <a:blip r:embed="rId3"/>
          <a:srcRect t="11555" b="11555"/>
          <a:stretch/>
        </p:blipFill>
        <p:spPr>
          <a:xfrm>
            <a:off x="3185897" y="117027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2DC25D-6D28-4344-B62F-784511653C96}"/>
              </a:ext>
            </a:extLst>
          </p:cNvPr>
          <p:cNvSpPr txBox="1"/>
          <p:nvPr/>
        </p:nvSpPr>
        <p:spPr>
          <a:xfrm>
            <a:off x="3605827" y="1104901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Евгений</a:t>
            </a:r>
            <a:br>
              <a:rPr lang="ru-RU" dirty="0"/>
            </a:br>
            <a:r>
              <a:rPr lang="ru-RU" dirty="0"/>
              <a:t>Романов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85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методы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43205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Деревья решений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962077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Ансамбли моделей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49209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Feature engineering &amp; advanced preprocessing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402211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Практика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543580" y="1946922"/>
            <a:ext cx="94633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278569" y="2211933"/>
            <a:ext cx="1476358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013559" y="2476943"/>
            <a:ext cx="2006379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748548" y="2741954"/>
            <a:ext cx="253640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B13A7664-1547-E542-9225-83D397A2853C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683041" y="240949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25;p40">
            <a:extLst>
              <a:ext uri="{FF2B5EF4-FFF2-40B4-BE49-F238E27FC236}">
                <a16:creationId xmlns:a16="http://schemas.microsoft.com/office/drawing/2014/main" id="{06435085-97BF-3A47-BAD3-9FFAE1250CB4}"/>
              </a:ext>
            </a:extLst>
          </p:cNvPr>
          <p:cNvPicPr preferRelativeResize="0"/>
          <p:nvPr/>
        </p:nvPicPr>
        <p:blipFill>
          <a:blip r:embed="rId4"/>
          <a:srcRect t="13974" b="13974"/>
          <a:stretch/>
        </p:blipFill>
        <p:spPr>
          <a:xfrm>
            <a:off x="683041" y="346953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34;p40">
            <a:extLst>
              <a:ext uri="{FF2B5EF4-FFF2-40B4-BE49-F238E27FC236}">
                <a16:creationId xmlns:a16="http://schemas.microsoft.com/office/drawing/2014/main" id="{9CA7CE92-EB2F-CA40-973B-6F01B25E969A}"/>
              </a:ext>
            </a:extLst>
          </p:cNvPr>
          <p:cNvPicPr preferRelativeResize="0"/>
          <p:nvPr/>
        </p:nvPicPr>
        <p:blipFill>
          <a:blip r:embed="rId4"/>
          <a:srcRect t="13550" b="13550"/>
          <a:stretch/>
        </p:blipFill>
        <p:spPr>
          <a:xfrm>
            <a:off x="687921" y="4009847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A30D8-5675-B440-B54C-21D6D109A2DB}"/>
              </a:ext>
            </a:extLst>
          </p:cNvPr>
          <p:cNvSpPr txBox="1"/>
          <p:nvPr/>
        </p:nvSpPr>
        <p:spPr>
          <a:xfrm>
            <a:off x="1154981" y="2502864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03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303517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8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56290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8335E-DE4C-9F4D-8D84-C8ABEBCDC383}"/>
              </a:ext>
            </a:extLst>
          </p:cNvPr>
          <p:cNvSpPr txBox="1"/>
          <p:nvPr/>
        </p:nvSpPr>
        <p:spPr>
          <a:xfrm>
            <a:off x="1149571" y="4100360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15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F96D2A48-BBCF-C14C-91F5-B1D2D2B8DD05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683041" y="2958977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85C6D6D7-CE03-954D-80A0-524917F365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2995785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DC4025-0516-C64C-B1CE-6EEB38C1DB07}"/>
              </a:ext>
            </a:extLst>
          </p:cNvPr>
          <p:cNvSpPr txBox="1"/>
          <p:nvPr/>
        </p:nvSpPr>
        <p:spPr>
          <a:xfrm rot="20748746">
            <a:off x="7534369" y="293969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 dirty="0">
              <a:latin typeface="Bradley Hand" pitchFamily="2" charset="77"/>
              <a:cs typeface="Apple Chancery" panose="03020702040506060504" pitchFamily="66" charset="-79"/>
            </a:endParaRPr>
          </a:p>
        </p:txBody>
      </p:sp>
      <p:graphicFrame>
        <p:nvGraphicFramePr>
          <p:cNvPr id="25" name="Table 23">
            <a:extLst>
              <a:ext uri="{FF2B5EF4-FFF2-40B4-BE49-F238E27FC236}">
                <a16:creationId xmlns:a16="http://schemas.microsoft.com/office/drawing/2014/main" id="{7E7FB325-2F90-994C-9EBD-E7024FF6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563738"/>
              </p:ext>
            </p:extLst>
          </p:nvPr>
        </p:nvGraphicFramePr>
        <p:xfrm>
          <a:off x="5355768" y="573874"/>
          <a:ext cx="2226912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sp>
        <p:nvSpPr>
          <p:cNvPr id="33" name="Google Shape;271;p44">
            <a:extLst>
              <a:ext uri="{FF2B5EF4-FFF2-40B4-BE49-F238E27FC236}">
                <a16:creationId xmlns:a16="http://schemas.microsoft.com/office/drawing/2014/main" id="{3FED2974-94C2-824C-B391-10805E2D36B3}"/>
              </a:ext>
            </a:extLst>
          </p:cNvPr>
          <p:cNvSpPr/>
          <p:nvPr/>
        </p:nvSpPr>
        <p:spPr>
          <a:xfrm>
            <a:off x="2238429" y="1904328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Логистическая регрессия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979A166-FE18-0143-9C5F-3262DEC8F68F}"/>
              </a:ext>
            </a:extLst>
          </p:cNvPr>
          <p:cNvCxnSpPr>
            <a:stCxn id="271" idx="2"/>
            <a:endCxn id="33" idx="1"/>
          </p:cNvCxnSpPr>
          <p:nvPr/>
        </p:nvCxnSpPr>
        <p:spPr>
          <a:xfrm rot="16200000" flipH="1">
            <a:off x="1813302" y="1677200"/>
            <a:ext cx="418609" cy="4316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oogle Shape;225;p40">
            <a:extLst>
              <a:ext uri="{FF2B5EF4-FFF2-40B4-BE49-F238E27FC236}">
                <a16:creationId xmlns:a16="http://schemas.microsoft.com/office/drawing/2014/main" id="{E2D72E6E-A258-A545-89C3-15B63B5B4B2B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4645255" y="117027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F6433FA-B32D-6C48-B8FC-88E932FD700B}"/>
              </a:ext>
            </a:extLst>
          </p:cNvPr>
          <p:cNvSpPr txBox="1"/>
          <p:nvPr/>
        </p:nvSpPr>
        <p:spPr>
          <a:xfrm>
            <a:off x="5065185" y="1104901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Мария</a:t>
            </a:r>
            <a:br>
              <a:rPr lang="ru-RU" dirty="0"/>
            </a:br>
            <a:r>
              <a:rPr lang="ru-RU" dirty="0"/>
              <a:t>Тихонова</a:t>
            </a:r>
            <a:endParaRPr lang="en-US" dirty="0"/>
          </a:p>
        </p:txBody>
      </p:sp>
      <p:pic>
        <p:nvPicPr>
          <p:cNvPr id="38" name="Google Shape;225;p40">
            <a:extLst>
              <a:ext uri="{FF2B5EF4-FFF2-40B4-BE49-F238E27FC236}">
                <a16:creationId xmlns:a16="http://schemas.microsoft.com/office/drawing/2014/main" id="{9674FE47-2183-7246-B1CA-40988A744F48}"/>
              </a:ext>
            </a:extLst>
          </p:cNvPr>
          <p:cNvPicPr preferRelativeResize="0"/>
          <p:nvPr/>
        </p:nvPicPr>
        <p:blipFill>
          <a:blip r:embed="rId4"/>
          <a:srcRect t="13974" b="13974"/>
          <a:stretch/>
        </p:blipFill>
        <p:spPr>
          <a:xfrm>
            <a:off x="6193293" y="117174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B159940-FEA4-724A-A81F-0C196A4D2724}"/>
              </a:ext>
            </a:extLst>
          </p:cNvPr>
          <p:cNvSpPr txBox="1"/>
          <p:nvPr/>
        </p:nvSpPr>
        <p:spPr>
          <a:xfrm>
            <a:off x="6613223" y="1106365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Валерий </a:t>
            </a:r>
            <a:br>
              <a:rPr lang="ru-RU" dirty="0"/>
            </a:br>
            <a:r>
              <a:rPr lang="ru-RU" dirty="0"/>
              <a:t>Валов</a:t>
            </a:r>
            <a:endParaRPr lang="en-US" dirty="0"/>
          </a:p>
        </p:txBody>
      </p:sp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1724D7C8-D745-094D-9BD3-1EDA8992C78F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683041" y="1898935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BAD2069-ECFC-BD47-8A31-9AF00B0294B7}"/>
              </a:ext>
            </a:extLst>
          </p:cNvPr>
          <p:cNvSpPr txBox="1"/>
          <p:nvPr/>
        </p:nvSpPr>
        <p:spPr>
          <a:xfrm>
            <a:off x="1154981" y="1992304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0 -</a:t>
            </a:r>
          </a:p>
        </p:txBody>
      </p:sp>
      <p:pic>
        <p:nvPicPr>
          <p:cNvPr id="42" name="Google Shape;225;p40">
            <a:extLst>
              <a:ext uri="{FF2B5EF4-FFF2-40B4-BE49-F238E27FC236}">
                <a16:creationId xmlns:a16="http://schemas.microsoft.com/office/drawing/2014/main" id="{D9B4AF9D-2172-2F40-A75B-C49200C73740}"/>
              </a:ext>
            </a:extLst>
          </p:cNvPr>
          <p:cNvPicPr preferRelativeResize="0"/>
          <p:nvPr/>
        </p:nvPicPr>
        <p:blipFill>
          <a:blip r:embed="rId6"/>
          <a:srcRect t="11555" b="11555"/>
          <a:stretch/>
        </p:blipFill>
        <p:spPr>
          <a:xfrm>
            <a:off x="3185897" y="117027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044EE6D-30CB-5643-ABD1-65D67098860F}"/>
              </a:ext>
            </a:extLst>
          </p:cNvPr>
          <p:cNvSpPr txBox="1"/>
          <p:nvPr/>
        </p:nvSpPr>
        <p:spPr>
          <a:xfrm>
            <a:off x="3605827" y="1104901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Евгений</a:t>
            </a:r>
            <a:br>
              <a:rPr lang="ru-RU" dirty="0"/>
            </a:br>
            <a:r>
              <a:rPr lang="ru-RU" dirty="0"/>
              <a:t>Романов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82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422029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Консультация по проектам и домашним заданиям</a:t>
            </a: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2952050"/>
            <a:ext cx="3035751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Защита проектных работ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548593" y="1941909"/>
            <a:ext cx="936310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83583" y="2206919"/>
            <a:ext cx="14663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EA6FA9-EA02-9B43-B1F3-51DF6032BF05}"/>
              </a:ext>
            </a:extLst>
          </p:cNvPr>
          <p:cNvSpPr txBox="1"/>
          <p:nvPr/>
        </p:nvSpPr>
        <p:spPr>
          <a:xfrm>
            <a:off x="1154981" y="2507396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69429-E854-8246-BDDD-0E981D24B5F6}"/>
              </a:ext>
            </a:extLst>
          </p:cNvPr>
          <p:cNvSpPr txBox="1"/>
          <p:nvPr/>
        </p:nvSpPr>
        <p:spPr>
          <a:xfrm>
            <a:off x="1159189" y="3035128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31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22" name="Google Shape;225;p40">
            <a:extLst>
              <a:ext uri="{FF2B5EF4-FFF2-40B4-BE49-F238E27FC236}">
                <a16:creationId xmlns:a16="http://schemas.microsoft.com/office/drawing/2014/main" id="{87DE4D4C-4A80-8D4D-B1BC-D42D2B494DC2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710514" y="241688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9427B161-BF4D-0247-9CCA-7CF7C846AF7C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710514" y="2943932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3A5F98-F024-0E46-989B-34E1B0491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464" y="2943932"/>
            <a:ext cx="2989203" cy="1992802"/>
          </a:xfrm>
          <a:prstGeom prst="rect">
            <a:avLst/>
          </a:prstGeom>
          <a:effectLst>
            <a:softEdge rad="0"/>
          </a:effectLst>
        </p:spPr>
      </p:pic>
      <p:graphicFrame>
        <p:nvGraphicFramePr>
          <p:cNvPr id="18" name="Table 23">
            <a:extLst>
              <a:ext uri="{FF2B5EF4-FFF2-40B4-BE49-F238E27FC236}">
                <a16:creationId xmlns:a16="http://schemas.microsoft.com/office/drawing/2014/main" id="{685AC7D5-8E46-554E-AC25-43436FD15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609643"/>
              </p:ext>
            </p:extLst>
          </p:nvPr>
        </p:nvGraphicFramePr>
        <p:xfrm>
          <a:off x="5355768" y="573874"/>
          <a:ext cx="2226912" cy="304800"/>
        </p:xfrm>
        <a:graphic>
          <a:graphicData uri="http://schemas.openxmlformats.org/drawingml/2006/table">
            <a:tbl>
              <a:tblPr firstRow="1" bandRow="1">
                <a:tableStyleId>{91CB5BBF-14A1-44A8-AE45-40D0EF8F1E93}</a:tableStyleId>
              </a:tblPr>
              <a:tblGrid>
                <a:gridCol w="371152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71152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19" name="Google Shape;225;p40">
            <a:extLst>
              <a:ext uri="{FF2B5EF4-FFF2-40B4-BE49-F238E27FC236}">
                <a16:creationId xmlns:a16="http://schemas.microsoft.com/office/drawing/2014/main" id="{CA1D2E8F-D972-4248-A76F-9A0F73B70A86}"/>
              </a:ext>
            </a:extLst>
          </p:cNvPr>
          <p:cNvPicPr preferRelativeResize="0"/>
          <p:nvPr/>
        </p:nvPicPr>
        <p:blipFill>
          <a:blip r:embed="rId3"/>
          <a:srcRect t="13297" b="13297"/>
          <a:stretch/>
        </p:blipFill>
        <p:spPr>
          <a:xfrm>
            <a:off x="6193293" y="1171742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BD2904-82BF-8D48-B377-9AF41E656D12}"/>
              </a:ext>
            </a:extLst>
          </p:cNvPr>
          <p:cNvSpPr txBox="1"/>
          <p:nvPr/>
        </p:nvSpPr>
        <p:spPr>
          <a:xfrm>
            <a:off x="6613223" y="1106365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Мария</a:t>
            </a:r>
            <a:br>
              <a:rPr lang="ru-RU" dirty="0"/>
            </a:br>
            <a:r>
              <a:rPr lang="ru-RU" dirty="0"/>
              <a:t>Тихонова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2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Результат</a:t>
            </a:r>
            <a:endParaRPr dirty="0"/>
          </a:p>
        </p:txBody>
      </p:sp>
      <p:sp>
        <p:nvSpPr>
          <p:cNvPr id="287" name="Google Shape;287;p45"/>
          <p:cNvSpPr txBox="1">
            <a:spLocks noGrp="1"/>
          </p:cNvSpPr>
          <p:nvPr>
            <p:ph type="body" idx="1"/>
          </p:nvPr>
        </p:nvSpPr>
        <p:spPr>
          <a:xfrm>
            <a:off x="500550" y="1076131"/>
            <a:ext cx="8520600" cy="3736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rabicParenR"/>
            </a:pPr>
            <a:r>
              <a:rPr lang="ru" sz="1200" b="1" dirty="0"/>
              <a:t>Что получите от курса</a:t>
            </a:r>
            <a:endParaRPr sz="1200" b="1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en-US" sz="1200" dirty="0"/>
              <a:t>Python. </a:t>
            </a:r>
            <a:r>
              <a:rPr lang="ru-RU" sz="1200" dirty="0"/>
              <a:t>Освоите основы и научитесь использовать его в задачах </a:t>
            </a:r>
            <a:r>
              <a:rPr lang="en-US" sz="1200" dirty="0"/>
              <a:t>Machine Learning.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Математика. Вспомните ключевые разделы, чтобы понимать теоретические основы и принципы работы алгоритмов Машинного Обучения.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Классические модели </a:t>
            </a:r>
            <a:r>
              <a:rPr lang="en-US" sz="1200" dirty="0"/>
              <a:t>Machine Learning.</a:t>
            </a:r>
            <a:endParaRPr lang="ru-RU" sz="1200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Познакомитесь с коллегами и возможно </a:t>
            </a:r>
            <a:r>
              <a:rPr lang="ru-RU" sz="1200" b="1" i="1" dirty="0"/>
              <a:t>создадите группу </a:t>
            </a:r>
            <a:r>
              <a:rPr lang="ru-RU" sz="1200" dirty="0"/>
              <a:t>для собственного пет-проекта</a:t>
            </a:r>
            <a:endParaRPr sz="1200" dirty="0"/>
          </a:p>
          <a:p>
            <a:pPr marL="457200" lvl="0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rabicParenR"/>
            </a:pPr>
            <a:endParaRPr lang="en-US" sz="1200" b="1" dirty="0"/>
          </a:p>
          <a:p>
            <a:pPr marL="457200" lvl="0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rabicParenR"/>
            </a:pPr>
            <a:r>
              <a:rPr lang="ru" sz="1200" b="1" dirty="0"/>
              <a:t>За время курса</a:t>
            </a:r>
            <a:endParaRPr sz="1200" b="1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Научитесь работать с </a:t>
            </a:r>
            <a:r>
              <a:rPr lang="en-US" sz="1200" dirty="0"/>
              <a:t>Git, Shell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Вспомните теорию вероятностей и математическую статистику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Попробуете решать реальные бизнес-задачи при помощи методов машинного обучения</a:t>
            </a:r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Научитесь работать с </a:t>
            </a:r>
            <a:r>
              <a:rPr lang="en-US" sz="1200" dirty="0"/>
              <a:t>Python-</a:t>
            </a:r>
            <a:r>
              <a:rPr lang="ru-RU" sz="1200" dirty="0"/>
              <a:t>библиотеками для </a:t>
            </a:r>
            <a:r>
              <a:rPr lang="en-US" sz="1200" dirty="0"/>
              <a:t>Machine Learning</a:t>
            </a:r>
            <a:endParaRPr lang="ru-RU" sz="1200" dirty="0"/>
          </a:p>
          <a:p>
            <a:pPr marL="914400" lvl="1" indent="-314960" algn="l" rtl="0">
              <a:spcBef>
                <a:spcPts val="0"/>
              </a:spcBef>
              <a:spcAft>
                <a:spcPts val="600"/>
              </a:spcAft>
              <a:buSzPct val="100000"/>
              <a:buAutoNum type="alphaLcParenR"/>
            </a:pPr>
            <a:r>
              <a:rPr lang="ru-RU" sz="1200" dirty="0"/>
              <a:t>Научитесь ориентироваться в различных направлениях </a:t>
            </a:r>
            <a:r>
              <a:rPr lang="en-US" sz="1200" dirty="0"/>
              <a:t>Data Science</a:t>
            </a:r>
            <a:endParaRPr lang="en-TR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Basic</a:t>
            </a:r>
            <a:br>
              <a:rPr lang="en-US" dirty="0"/>
            </a:br>
            <a:r>
              <a:rPr lang="ru-RU" sz="2400" dirty="0"/>
              <a:t>Знакомство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4F81826C-3F3C-F345-B41E-2C4AE321EFF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213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ru-RU" sz="1150" b="1" dirty="0"/>
              <a:t>Руководитель курсов: </a:t>
            </a:r>
            <a:r>
              <a:rPr lang="en-US" sz="1150" b="1" dirty="0"/>
              <a:t>Reinforcement Learning</a:t>
            </a:r>
            <a:r>
              <a:rPr lang="ru-RU" sz="1150" b="1" dirty="0"/>
              <a:t>, </a:t>
            </a:r>
            <a:r>
              <a:rPr lang="en-US" sz="1150" b="1" dirty="0"/>
              <a:t>ML Professional, ML Basic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</a:t>
            </a:r>
            <a:r>
              <a:rPr lang="en-US" sz="1150" b="1" dirty="0"/>
              <a:t>, 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Физический факультет МГУ, </a:t>
            </a:r>
            <a:r>
              <a:rPr lang="en-US" sz="1150" b="1" dirty="0"/>
              <a:t>PhD </a:t>
            </a:r>
            <a:r>
              <a:rPr lang="ru-RU" sz="1150" b="1" dirty="0"/>
              <a:t>теоретическая физика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LinkedIn: </a:t>
            </a:r>
            <a:r>
              <a:rPr lang="en-US" sz="1150" dirty="0">
                <a:hlinkClick r:id="rId4"/>
              </a:rPr>
              <a:t>igor-stureiko</a:t>
            </a:r>
            <a:r>
              <a:rPr lang="en-US" sz="1150" dirty="0"/>
              <a:t> </a:t>
            </a: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будем учиться?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473250" y="1823599"/>
            <a:ext cx="2526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Вторник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четверг, 20:00.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(запись и материалы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выкладывают, как правило,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 следующий день после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вебинара)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3456338" y="2528549"/>
            <a:ext cx="2138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1 дз в неделю.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Дедлайна нет, кроме окончания курса :)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Типовой срок проверки: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2-3 дня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6330300" y="3427376"/>
            <a:ext cx="2430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Чат в телеграм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latin typeface="Roboto"/>
                <a:ea typeface="Roboto"/>
                <a:cs typeface="Roboto"/>
                <a:sym typeface="Roboto"/>
              </a:rPr>
              <a:t>Задавайте вопросы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, обменивайтесь инсайтами.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Наш чат – это </a:t>
            </a:r>
            <a:br>
              <a:rPr lang="ru" sz="13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Basic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-202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462" y="182359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25" y="1118649"/>
            <a:ext cx="615971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20;p84">
            <a:extLst>
              <a:ext uri="{FF2B5EF4-FFF2-40B4-BE49-F238E27FC236}">
                <a16:creationId xmlns:a16="http://schemas.microsoft.com/office/drawing/2014/main" id="{5562D981-7D92-094F-B4B3-4553D9575A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7625" y="271765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37FC6-7D11-294F-92A7-A14EC27D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01" y="284257"/>
            <a:ext cx="3309499" cy="1985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Отзывы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41" y="1443384"/>
            <a:ext cx="659225" cy="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1407466" y="1426624"/>
            <a:ext cx="339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Всегда рады вашим конструктивным отзывам :)</a:t>
            </a:r>
            <a:endParaRPr sz="15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5884A-5CCF-3645-B08C-60BDE608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731" y="0"/>
            <a:ext cx="4410269" cy="2680405"/>
          </a:xfrm>
          <a:prstGeom prst="rect">
            <a:avLst/>
          </a:prstGeom>
        </p:spPr>
      </p:pic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2867429" y="3069713"/>
            <a:ext cx="5623429" cy="1241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Вебинары во многом адаптивны.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18"/>
              <a:buNone/>
            </a:pPr>
            <a:r>
              <a:rPr lang="ru" sz="1700" dirty="0"/>
              <a:t>Мы следим за результатами опросов, </a:t>
            </a:r>
            <a:br>
              <a:rPr lang="en-US" sz="1700" dirty="0"/>
            </a:br>
            <a:r>
              <a:rPr lang="ru" sz="1700" dirty="0"/>
              <a:t>обсуждениями в телеграм и ДЗ.</a:t>
            </a:r>
            <a:endParaRPr sz="1700" dirty="0">
              <a:solidFill>
                <a:srgbClr val="02418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2AF3-22C6-EE46-AEE6-39D4D728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3069713"/>
            <a:ext cx="2103971" cy="140264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Лайфхаки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326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1335850" y="1699527"/>
            <a:ext cx="292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Сделайте упор на тему, которая вам важна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5267125" y="1699527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Старайтесь полученные знания применять на практике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1335850" y="2770650"/>
            <a:ext cx="2696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Задавайте вопросы,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так материал лучше усваивается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5267125" y="2886000"/>
            <a:ext cx="301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Регулярное выполняйте ДЗ (наверстать пропуски тяжело)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326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9098" y="1690262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9098" y="2876735"/>
            <a:ext cx="665028" cy="66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28;p82">
            <a:extLst>
              <a:ext uri="{FF2B5EF4-FFF2-40B4-BE49-F238E27FC236}">
                <a16:creationId xmlns:a16="http://schemas.microsoft.com/office/drawing/2014/main" id="{9B72F30F-3B58-D143-A213-DD3E96EA32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326" y="4063208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5;p48">
            <a:extLst>
              <a:ext uri="{FF2B5EF4-FFF2-40B4-BE49-F238E27FC236}">
                <a16:creationId xmlns:a16="http://schemas.microsoft.com/office/drawing/2014/main" id="{3710700A-5549-2A44-9448-5A7C88143B28}"/>
              </a:ext>
            </a:extLst>
          </p:cNvPr>
          <p:cNvSpPr txBox="1"/>
          <p:nvPr/>
        </p:nvSpPr>
        <p:spPr>
          <a:xfrm>
            <a:off x="1335850" y="4050417"/>
            <a:ext cx="2696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Обсуждайте материал и задачи в учебной группе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15;p48">
            <a:extLst>
              <a:ext uri="{FF2B5EF4-FFF2-40B4-BE49-F238E27FC236}">
                <a16:creationId xmlns:a16="http://schemas.microsoft.com/office/drawing/2014/main" id="{EBFFF96E-7B34-C349-9457-E798C5B0E3A8}"/>
              </a:ext>
            </a:extLst>
          </p:cNvPr>
          <p:cNvSpPr txBox="1"/>
          <p:nvPr/>
        </p:nvSpPr>
        <p:spPr>
          <a:xfrm>
            <a:off x="5320304" y="3935643"/>
            <a:ext cx="26961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Объединяйтесь в группе и выполняйте проект совместно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529;p82">
            <a:extLst>
              <a:ext uri="{FF2B5EF4-FFF2-40B4-BE49-F238E27FC236}">
                <a16:creationId xmlns:a16="http://schemas.microsoft.com/office/drawing/2014/main" id="{168A1E11-4256-D34E-949D-6A179F63365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23405" y="406166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6;p82">
            <a:extLst>
              <a:ext uri="{FF2B5EF4-FFF2-40B4-BE49-F238E27FC236}">
                <a16:creationId xmlns:a16="http://schemas.microsoft.com/office/drawing/2014/main" id="{40687EF5-FE60-4C4B-976A-9A5EC65CEA2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79098" y="54810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14;p48">
            <a:extLst>
              <a:ext uri="{FF2B5EF4-FFF2-40B4-BE49-F238E27FC236}">
                <a16:creationId xmlns:a16="http://schemas.microsoft.com/office/drawing/2014/main" id="{5BDE2274-394D-7843-AC27-FBB1365306E2}"/>
              </a:ext>
            </a:extLst>
          </p:cNvPr>
          <p:cNvSpPr txBox="1"/>
          <p:nvPr/>
        </p:nvSpPr>
        <p:spPr>
          <a:xfrm>
            <a:off x="5444984" y="555424"/>
            <a:ext cx="3231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Определитесь зачем оно вам? Зачем вы пришли на курс?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500550" y="332517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Мотивация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500550" y="4068939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Это нормально :)</a:t>
            </a:r>
            <a:endParaRPr sz="17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9"/>
          <p:cNvSpPr txBox="1">
            <a:spLocks noGrp="1"/>
          </p:cNvSpPr>
          <p:nvPr>
            <p:ph type="body" idx="1"/>
          </p:nvPr>
        </p:nvSpPr>
        <p:spPr>
          <a:xfrm>
            <a:off x="500550" y="1294575"/>
            <a:ext cx="65244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Приготовьтесь к волнообразной реакции</a:t>
            </a:r>
            <a:endParaRPr sz="1700"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/>
              <a:t>от «ух ты как интересно», до «куда я попал?»</a:t>
            </a:r>
            <a:endParaRPr sz="1700" dirty="0"/>
          </a:p>
        </p:txBody>
      </p:sp>
      <p:sp>
        <p:nvSpPr>
          <p:cNvPr id="329" name="Google Shape;329;p49"/>
          <p:cNvSpPr txBox="1"/>
          <p:nvPr/>
        </p:nvSpPr>
        <p:spPr>
          <a:xfrm>
            <a:off x="500550" y="2166025"/>
            <a:ext cx="38082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такие моменты вспоминайте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 цели обучения, которые вас мотивируют :) </a:t>
            </a:r>
            <a:endParaRPr sz="1100" dirty="0"/>
          </a:p>
        </p:txBody>
      </p:sp>
      <p:pic>
        <p:nvPicPr>
          <p:cNvPr id="8" name="Google Shape;568;p83">
            <a:extLst>
              <a:ext uri="{FF2B5EF4-FFF2-40B4-BE49-F238E27FC236}">
                <a16:creationId xmlns:a16="http://schemas.microsoft.com/office/drawing/2014/main" id="{03D10E4A-0F6D-284F-9271-E59F0F2269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50" y="3087932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28;p49">
            <a:extLst>
              <a:ext uri="{FF2B5EF4-FFF2-40B4-BE49-F238E27FC236}">
                <a16:creationId xmlns:a16="http://schemas.microsoft.com/office/drawing/2014/main" id="{896CE022-B61E-1448-8B4F-F78902B8FF50}"/>
              </a:ext>
            </a:extLst>
          </p:cNvPr>
          <p:cNvSpPr txBox="1">
            <a:spLocks/>
          </p:cNvSpPr>
          <p:nvPr/>
        </p:nvSpPr>
        <p:spPr>
          <a:xfrm>
            <a:off x="1139250" y="2924358"/>
            <a:ext cx="38832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Arial"/>
              <a:buNone/>
            </a:pPr>
            <a:r>
              <a:rPr lang="ru-RU" sz="1400" dirty="0"/>
              <a:t>Первые уроки позволяют адаптироваться и «влиться» в процесс и могут показаться вам слишком простыми, особенно если вы имеете опыт разработки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3469C-DD28-E24C-B2D1-EEFD70B0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50" y="1170122"/>
            <a:ext cx="3657600" cy="282253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Организационные вопросы</a:t>
            </a:r>
            <a:endParaRPr/>
          </a:p>
        </p:txBody>
      </p:sp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Комьюнити менеджер: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На связи в рабочее время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Ответит на все организационные вопросы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Поможет с подключениями</a:t>
            </a: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512846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Проводит вебинары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Отвечает на вопросы</a:t>
            </a:r>
            <a:endParaRPr lang="en-US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Проверяет ДЗ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762975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Руководитель курса: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Выбор курсового проекта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Консультирование по сложным вопросам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Консульирование по курсовому проекту</a:t>
            </a:r>
          </a:p>
        </p:txBody>
      </p:sp>
      <p:pic>
        <p:nvPicPr>
          <p:cNvPr id="9" name="Google Shape;530;p82">
            <a:extLst>
              <a:ext uri="{FF2B5EF4-FFF2-40B4-BE49-F238E27FC236}">
                <a16:creationId xmlns:a16="http://schemas.microsoft.com/office/drawing/2014/main" id="{6399020F-EA36-354A-BDAF-1F3E86191C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67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53;p83">
            <a:extLst>
              <a:ext uri="{FF2B5EF4-FFF2-40B4-BE49-F238E27FC236}">
                <a16:creationId xmlns:a16="http://schemas.microsoft.com/office/drawing/2014/main" id="{E02214EB-08B0-264A-85A5-18B9DEBACB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392256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47;p83">
            <a:extLst>
              <a:ext uri="{FF2B5EF4-FFF2-40B4-BE49-F238E27FC236}">
                <a16:creationId xmlns:a16="http://schemas.microsoft.com/office/drawing/2014/main" id="{579BB668-A6A3-0649-B4B7-6E200F44F9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2611580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Технические моменты</a:t>
            </a:r>
            <a:endParaRPr dirty="0"/>
          </a:p>
        </p:txBody>
      </p:sp>
      <p:pic>
        <p:nvPicPr>
          <p:cNvPr id="335" name="Google Shape;335;p5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725" y="1423699"/>
            <a:ext cx="622800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25" y="2547150"/>
            <a:ext cx="622800" cy="6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1993125" y="1263175"/>
            <a:ext cx="6825300" cy="10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Стек технологий: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Python 3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, virtual environment (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conda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poertry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Пакетные менеджеры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pip / conda </a:t>
            </a:r>
            <a:endParaRPr lang="en-US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Git / </a:t>
            </a: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Github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50"/>
          <p:cNvSpPr txBox="1"/>
          <p:nvPr/>
        </p:nvSpPr>
        <p:spPr>
          <a:xfrm>
            <a:off x="1993125" y="2512846"/>
            <a:ext cx="68253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инструменты будем</a:t>
            </a:r>
            <a:r>
              <a:rPr lang="en-US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использовать: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Jupyter notebook 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 err="1">
                <a:latin typeface="Roboto"/>
                <a:ea typeface="Roboto"/>
                <a:cs typeface="Roboto"/>
                <a:sym typeface="Roboto"/>
              </a:rPr>
              <a:t>VSCode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1150">
              <a:lnSpc>
                <a:spcPct val="115000"/>
              </a:lnSpc>
              <a:buClr>
                <a:schemeClr val="dk1"/>
              </a:buClr>
              <a:buSzPts val="1300"/>
              <a:buFont typeface="Roboto"/>
              <a:buChar char="-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PyCharm</a:t>
            </a:r>
          </a:p>
        </p:txBody>
      </p:sp>
      <p:sp>
        <p:nvSpPr>
          <p:cNvPr id="339" name="Google Shape;339;p50"/>
          <p:cNvSpPr txBox="1"/>
          <p:nvPr/>
        </p:nvSpPr>
        <p:spPr>
          <a:xfrm>
            <a:off x="1993125" y="3762975"/>
            <a:ext cx="6825300" cy="87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 на курсе: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разработка алгоритмов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рименение алгоритмов для решения практических задач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50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725" y="3762975"/>
            <a:ext cx="622800" cy="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900" dirty="0"/>
              <a:t>Machine</a:t>
            </a:r>
            <a:r>
              <a:rPr lang="ru" sz="4900" dirty="0"/>
              <a:t> Learning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Место</a:t>
            </a:r>
            <a:r>
              <a:rPr lang="ru" dirty="0"/>
              <a:t> машинного обучения</a:t>
            </a:r>
            <a:endParaRPr dirty="0"/>
          </a:p>
        </p:txBody>
      </p:sp>
      <p:pic>
        <p:nvPicPr>
          <p:cNvPr id="325" name="Google Shape;32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6551" y="985329"/>
            <a:ext cx="4970898" cy="415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Тр</a:t>
            </a:r>
            <a:r>
              <a:rPr lang="ru-RU" dirty="0"/>
              <a:t>и</a:t>
            </a:r>
            <a:r>
              <a:rPr lang="ru" dirty="0"/>
              <a:t> парадигмы машинного обучения</a:t>
            </a:r>
            <a:endParaRPr dirty="0"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068" y="985329"/>
            <a:ext cx="6199864" cy="4158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94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/>
              <a:t>Правила вебинара</a:t>
            </a:r>
            <a:endParaRPr sz="3200" b="1"/>
          </a:p>
        </p:txBody>
      </p:sp>
      <p:pic>
        <p:nvPicPr>
          <p:cNvPr id="160" name="Google Shape;16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5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5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5"/>
          <p:cNvSpPr txBox="1"/>
          <p:nvPr/>
        </p:nvSpPr>
        <p:spPr>
          <a:xfrm>
            <a:off x="1654525" y="2049300"/>
            <a:ext cx="247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latin typeface="Roboto"/>
                <a:ea typeface="Roboto"/>
                <a:cs typeface="Roboto"/>
                <a:sym typeface="Roboto"/>
              </a:rPr>
              <a:t>в учебной группе #</a:t>
            </a: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 Basic </a:t>
            </a: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202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ru-RU" sz="1500" b="1" dirty="0">
                <a:latin typeface="Roboto"/>
                <a:ea typeface="Roboto"/>
                <a:cs typeface="Roboto"/>
                <a:sym typeface="Roboto"/>
              </a:rPr>
              <a:t>4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5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5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0726" y="2148424"/>
            <a:ext cx="692625" cy="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/>
        </p:nvSpPr>
        <p:spPr>
          <a:xfrm>
            <a:off x="197494" y="3597909"/>
            <a:ext cx="8641705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Обучение с подкреплением</a:t>
            </a:r>
            <a:endParaRPr sz="1200" b="1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Агент взаимодействует со средой методом проб и ошибок, чтобы выработать наиболее оптимальное поведение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максимизации получаемого вознаграждения.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Агент своими действиями может влиять на последующие состояния среды и получаемое вознаграждение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(в том числе отложенное).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https://otus.ru/lessons/reinforcement-learning-cours/</a:t>
            </a: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Три парадигмы машинного обучения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924AF-833D-D94B-AA07-D19892893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2" y="1195426"/>
            <a:ext cx="3482225" cy="1953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1D4F1-8530-D443-A772-64D4E93E7018}"/>
              </a:ext>
            </a:extLst>
          </p:cNvPr>
          <p:cNvSpPr txBox="1"/>
          <p:nvPr/>
        </p:nvSpPr>
        <p:spPr>
          <a:xfrm>
            <a:off x="3614057" y="1110201"/>
            <a:ext cx="52251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Обучение с учителем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Модель обучается на основе прецедентов (пары стимул-реакция), с целью восстановления / приближения потенциальной функциональной связи между входными и выходными сигналами.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Обучение без учителя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Модель обучается с целью обнаружения структуры в некотором пространстве объектов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(внутренние взаимосвязи, зависимости, закономерности).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890C84-D27A-BD48-9093-2272F13E250F}"/>
              </a:ext>
            </a:extLst>
          </p:cNvPr>
          <p:cNvSpPr/>
          <p:nvPr/>
        </p:nvSpPr>
        <p:spPr>
          <a:xfrm>
            <a:off x="3657600" y="1110201"/>
            <a:ext cx="5044542" cy="2038433"/>
          </a:xfrm>
          <a:prstGeom prst="roundRect">
            <a:avLst>
              <a:gd name="adj" fmla="val 793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76C4-96A4-314B-ACEB-15F5BE54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Software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342B6-76BF-224A-9C1B-2D128F3E4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1"/>
          <a:stretch/>
        </p:blipFill>
        <p:spPr>
          <a:xfrm>
            <a:off x="311700" y="1479691"/>
            <a:ext cx="4018007" cy="276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D17F3-48DC-A140-BA5A-3684A310B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04" b="27626"/>
          <a:stretch/>
        </p:blipFill>
        <p:spPr>
          <a:xfrm>
            <a:off x="4814295" y="1479691"/>
            <a:ext cx="4084228" cy="27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90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260;gaf7c1d9c3d_0_100" descr="Google Shape;260;gaf7c1d9c3d_0_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5" y="1153161"/>
            <a:ext cx="6834527" cy="38387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oogle Shape;246;gaf7c1d9c3d_0_91">
            <a:extLst>
              <a:ext uri="{FF2B5EF4-FFF2-40B4-BE49-F238E27FC236}">
                <a16:creationId xmlns:a16="http://schemas.microsoft.com/office/drawing/2014/main" id="{DEB7646E-FE5A-7045-8816-651AD9102082}"/>
              </a:ext>
            </a:extLst>
          </p:cNvPr>
          <p:cNvGrpSpPr/>
          <p:nvPr/>
        </p:nvGrpSpPr>
        <p:grpSpPr>
          <a:xfrm>
            <a:off x="146425" y="448449"/>
            <a:ext cx="2965277" cy="640577"/>
            <a:chOff x="0" y="18700"/>
            <a:chExt cx="3953701" cy="854101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2E1C8A4B-AE82-B245-88B2-21DF73F7AC82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 sz="2775"/>
            </a:p>
          </p:txBody>
        </p:sp>
        <p:sp>
          <p:nvSpPr>
            <p:cNvPr id="9" name="Task:">
              <a:extLst>
                <a:ext uri="{FF2B5EF4-FFF2-40B4-BE49-F238E27FC236}">
                  <a16:creationId xmlns:a16="http://schemas.microsoft.com/office/drawing/2014/main" id="{38DB6140-42E4-134D-8150-8405751A2A3B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ru-RU" sz="2775" dirty="0">
                  <a:latin typeface="Arial" panose="020B0604020202020204" pitchFamily="34" charset="0"/>
                  <a:cs typeface="Arial" panose="020B0604020202020204" pitchFamily="34" charset="0"/>
                </a:rPr>
                <a:t>Задача</a:t>
              </a:r>
              <a:r>
                <a:rPr sz="2775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sp>
        <p:nvSpPr>
          <p:cNvPr id="10" name="Google Shape;247;gaf7c1d9c3d_0_91">
            <a:extLst>
              <a:ext uri="{FF2B5EF4-FFF2-40B4-BE49-F238E27FC236}">
                <a16:creationId xmlns:a16="http://schemas.microsoft.com/office/drawing/2014/main" id="{F8434A73-245B-9D40-9043-7B10D96E245A}"/>
              </a:ext>
            </a:extLst>
          </p:cNvPr>
          <p:cNvSpPr txBox="1"/>
          <p:nvPr/>
        </p:nvSpPr>
        <p:spPr>
          <a:xfrm>
            <a:off x="3111694" y="505498"/>
            <a:ext cx="5975549" cy="61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822959"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sz="2498" dirty="0">
                <a:latin typeface="Arial" panose="020B0604020202020204" pitchFamily="34" charset="0"/>
                <a:cs typeface="Arial" panose="020B0604020202020204" pitchFamily="34" charset="0"/>
              </a:rPr>
              <a:t>кошка или собака?</a:t>
            </a:r>
            <a:endParaRPr sz="24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08;gaf7c1d9c3d_0_148"/>
          <p:cNvGrpSpPr/>
          <p:nvPr/>
        </p:nvGrpSpPr>
        <p:grpSpPr>
          <a:xfrm>
            <a:off x="3389325" y="1596318"/>
            <a:ext cx="2304227" cy="863777"/>
            <a:chOff x="-1" y="0"/>
            <a:chExt cx="3072302" cy="1151700"/>
          </a:xfrm>
        </p:grpSpPr>
        <p:sp>
          <p:nvSpPr>
            <p:cNvPr id="383" name="Rectangle"/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84" name="Computer"/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388" name="Google Shape;309;gaf7c1d9c3d_0_148"/>
          <p:cNvGrpSpPr/>
          <p:nvPr/>
        </p:nvGrpSpPr>
        <p:grpSpPr>
          <a:xfrm>
            <a:off x="754785" y="1345331"/>
            <a:ext cx="1800226" cy="501977"/>
            <a:chOff x="0" y="0"/>
            <a:chExt cx="2400300" cy="669300"/>
          </a:xfrm>
        </p:grpSpPr>
        <p:sp>
          <p:nvSpPr>
            <p:cNvPr id="386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87" name="Data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Данные</a:t>
              </a:r>
              <a:endParaRPr sz="1800" dirty="0"/>
            </a:p>
          </p:txBody>
        </p:sp>
      </p:grpSp>
      <p:grpSp>
        <p:nvGrpSpPr>
          <p:cNvPr id="391" name="Google Shape;310;gaf7c1d9c3d_0_148"/>
          <p:cNvGrpSpPr/>
          <p:nvPr/>
        </p:nvGrpSpPr>
        <p:grpSpPr>
          <a:xfrm>
            <a:off x="6395790" y="1777184"/>
            <a:ext cx="1800226" cy="501977"/>
            <a:chOff x="0" y="0"/>
            <a:chExt cx="2400300" cy="669300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0" name="Answer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Ответ</a:t>
              </a:r>
              <a:endParaRPr sz="1800" dirty="0"/>
            </a:p>
          </p:txBody>
        </p:sp>
      </p:grpSp>
      <p:grpSp>
        <p:nvGrpSpPr>
          <p:cNvPr id="394" name="Google Shape;311;gaf7c1d9c3d_0_148"/>
          <p:cNvGrpSpPr/>
          <p:nvPr/>
        </p:nvGrpSpPr>
        <p:grpSpPr>
          <a:xfrm>
            <a:off x="754785" y="2228461"/>
            <a:ext cx="1800226" cy="501977"/>
            <a:chOff x="0" y="0"/>
            <a:chExt cx="2400300" cy="669300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3" name="Algorithm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Алгоритм</a:t>
              </a:r>
              <a:endParaRPr sz="1800" dirty="0"/>
            </a:p>
          </p:txBody>
        </p:sp>
      </p:grpSp>
      <p:sp>
        <p:nvSpPr>
          <p:cNvPr id="417" name="Google Shape;312;gaf7c1d9c3d_0_148"/>
          <p:cNvSpPr/>
          <p:nvPr/>
        </p:nvSpPr>
        <p:spPr>
          <a:xfrm>
            <a:off x="2569298" y="1733132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396" name="Google Shape;313;gaf7c1d9c3d_0_148"/>
          <p:cNvSpPr/>
          <p:nvPr/>
        </p:nvSpPr>
        <p:spPr>
          <a:xfrm flipV="1">
            <a:off x="2555010" y="2129798"/>
            <a:ext cx="834301" cy="349650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397" name="Google Shape;314;gaf7c1d9c3d_0_148"/>
          <p:cNvSpPr/>
          <p:nvPr/>
        </p:nvSpPr>
        <p:spPr>
          <a:xfrm flipV="1">
            <a:off x="5693550" y="2023707"/>
            <a:ext cx="680400" cy="4501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415" name="Google Shape;322;gaf7c1d9c3d_0_148"/>
          <p:cNvGrpSpPr/>
          <p:nvPr/>
        </p:nvGrpSpPr>
        <p:grpSpPr>
          <a:xfrm>
            <a:off x="146425" y="448449"/>
            <a:ext cx="2965277" cy="640577"/>
            <a:chOff x="0" y="6000"/>
            <a:chExt cx="3953701" cy="854101"/>
          </a:xfrm>
        </p:grpSpPr>
        <p:sp>
          <p:nvSpPr>
            <p:cNvPr id="413" name="Rectangle"/>
            <p:cNvSpPr/>
            <p:nvPr/>
          </p:nvSpPr>
          <p:spPr>
            <a:xfrm>
              <a:off x="0" y="60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pPr>
              <a:endParaRPr sz="2700"/>
            </a:p>
          </p:txBody>
        </p:sp>
        <p:sp>
          <p:nvSpPr>
            <p:cNvPr id="414" name="Machine Learning"/>
            <p:cNvSpPr txBox="1"/>
            <p:nvPr/>
          </p:nvSpPr>
          <p:spPr>
            <a:xfrm>
              <a:off x="0" y="79128"/>
              <a:ext cx="3953701" cy="70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ru-RU" sz="2250" dirty="0">
                  <a:latin typeface="Arial" panose="020B0604020202020204" pitchFamily="34" charset="0"/>
                  <a:cs typeface="Arial" panose="020B0604020202020204" pitchFamily="34" charset="0"/>
                </a:rPr>
                <a:t>Машинное обучение</a:t>
              </a: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6" name="Google Shape;323;gaf7c1d9c3d_0_148"/>
          <p:cNvSpPr txBox="1">
            <a:spLocks noGrp="1"/>
          </p:cNvSpPr>
          <p:nvPr>
            <p:ph type="title" idx="4294967295"/>
          </p:nvPr>
        </p:nvSpPr>
        <p:spPr>
          <a:xfrm>
            <a:off x="3111694" y="466971"/>
            <a:ext cx="5975549" cy="611776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rm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sz="225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ru-RU" sz="2250" b="0" dirty="0">
                <a:latin typeface="Arial" panose="020B0604020202020204" pitchFamily="34" charset="0"/>
                <a:cs typeface="Arial" panose="020B0604020202020204" pitchFamily="34" charset="0"/>
              </a:rPr>
              <a:t>Традиционное программирование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08;gaf7c1d9c3d_0_148"/>
          <p:cNvGrpSpPr/>
          <p:nvPr/>
        </p:nvGrpSpPr>
        <p:grpSpPr>
          <a:xfrm>
            <a:off x="3389325" y="1596318"/>
            <a:ext cx="2304227" cy="863777"/>
            <a:chOff x="-1" y="0"/>
            <a:chExt cx="3072302" cy="1151700"/>
          </a:xfrm>
        </p:grpSpPr>
        <p:sp>
          <p:nvSpPr>
            <p:cNvPr id="383" name="Rectangle"/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84" name="Computer"/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388" name="Google Shape;309;gaf7c1d9c3d_0_148"/>
          <p:cNvGrpSpPr/>
          <p:nvPr/>
        </p:nvGrpSpPr>
        <p:grpSpPr>
          <a:xfrm>
            <a:off x="754785" y="1345331"/>
            <a:ext cx="1800226" cy="501977"/>
            <a:chOff x="0" y="0"/>
            <a:chExt cx="2400300" cy="669300"/>
          </a:xfrm>
        </p:grpSpPr>
        <p:sp>
          <p:nvSpPr>
            <p:cNvPr id="386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87" name="Data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n-US" sz="1800" dirty="0"/>
                <a:t>x = 5</a:t>
              </a:r>
              <a:endParaRPr sz="1800" dirty="0"/>
            </a:p>
          </p:txBody>
        </p:sp>
      </p:grpSp>
      <p:grpSp>
        <p:nvGrpSpPr>
          <p:cNvPr id="391" name="Google Shape;310;gaf7c1d9c3d_0_148"/>
          <p:cNvGrpSpPr/>
          <p:nvPr/>
        </p:nvGrpSpPr>
        <p:grpSpPr>
          <a:xfrm>
            <a:off x="6395790" y="1777184"/>
            <a:ext cx="1800226" cy="501977"/>
            <a:chOff x="0" y="0"/>
            <a:chExt cx="2400300" cy="669300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0" name="Answer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n-US" sz="1800" dirty="0"/>
                <a:t>300</a:t>
              </a:r>
              <a:endParaRPr sz="1800" dirty="0"/>
            </a:p>
          </p:txBody>
        </p:sp>
      </p:grpSp>
      <p:grpSp>
        <p:nvGrpSpPr>
          <p:cNvPr id="394" name="Google Shape;311;gaf7c1d9c3d_0_148"/>
          <p:cNvGrpSpPr/>
          <p:nvPr/>
        </p:nvGrpSpPr>
        <p:grpSpPr>
          <a:xfrm>
            <a:off x="754785" y="2228461"/>
            <a:ext cx="1800226" cy="501977"/>
            <a:chOff x="0" y="0"/>
            <a:chExt cx="2400300" cy="669300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3" name="Algorithm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n" sz="1800" dirty="0"/>
                <a:t>f(x) = 60x</a:t>
              </a:r>
            </a:p>
          </p:txBody>
        </p:sp>
      </p:grpSp>
      <p:sp>
        <p:nvSpPr>
          <p:cNvPr id="417" name="Google Shape;312;gaf7c1d9c3d_0_148"/>
          <p:cNvSpPr/>
          <p:nvPr/>
        </p:nvSpPr>
        <p:spPr>
          <a:xfrm>
            <a:off x="2569298" y="1733132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396" name="Google Shape;313;gaf7c1d9c3d_0_148"/>
          <p:cNvSpPr/>
          <p:nvPr/>
        </p:nvSpPr>
        <p:spPr>
          <a:xfrm flipV="1">
            <a:off x="2555010" y="2129798"/>
            <a:ext cx="834301" cy="349650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397" name="Google Shape;314;gaf7c1d9c3d_0_148"/>
          <p:cNvSpPr/>
          <p:nvPr/>
        </p:nvSpPr>
        <p:spPr>
          <a:xfrm flipV="1">
            <a:off x="5693550" y="2023707"/>
            <a:ext cx="680400" cy="4501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415" name="Google Shape;322;gaf7c1d9c3d_0_148"/>
          <p:cNvGrpSpPr/>
          <p:nvPr/>
        </p:nvGrpSpPr>
        <p:grpSpPr>
          <a:xfrm>
            <a:off x="146425" y="448449"/>
            <a:ext cx="2965277" cy="640577"/>
            <a:chOff x="0" y="6000"/>
            <a:chExt cx="3953701" cy="854101"/>
          </a:xfrm>
        </p:grpSpPr>
        <p:sp>
          <p:nvSpPr>
            <p:cNvPr id="413" name="Rectangle"/>
            <p:cNvSpPr/>
            <p:nvPr/>
          </p:nvSpPr>
          <p:spPr>
            <a:xfrm>
              <a:off x="0" y="60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pPr>
              <a:endParaRPr sz="2700"/>
            </a:p>
          </p:txBody>
        </p:sp>
        <p:sp>
          <p:nvSpPr>
            <p:cNvPr id="414" name="Machine Learning"/>
            <p:cNvSpPr txBox="1"/>
            <p:nvPr/>
          </p:nvSpPr>
          <p:spPr>
            <a:xfrm>
              <a:off x="0" y="79128"/>
              <a:ext cx="3953701" cy="70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ru-RU" sz="2250" dirty="0">
                  <a:latin typeface="Arial" panose="020B0604020202020204" pitchFamily="34" charset="0"/>
                  <a:cs typeface="Arial" panose="020B0604020202020204" pitchFamily="34" charset="0"/>
                </a:rPr>
                <a:t>Машинное обучение</a:t>
              </a: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Google Shape;323;gaf7c1d9c3d_0_148">
            <a:extLst>
              <a:ext uri="{FF2B5EF4-FFF2-40B4-BE49-F238E27FC236}">
                <a16:creationId xmlns:a16="http://schemas.microsoft.com/office/drawing/2014/main" id="{DFDE8BC2-F149-2B4B-AFAA-A6E72721F20E}"/>
              </a:ext>
            </a:extLst>
          </p:cNvPr>
          <p:cNvSpPr txBox="1">
            <a:spLocks/>
          </p:cNvSpPr>
          <p:nvPr/>
        </p:nvSpPr>
        <p:spPr>
          <a:xfrm>
            <a:off x="3111694" y="466971"/>
            <a:ext cx="5975549" cy="61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82295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33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25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ru-RU" sz="2250" b="0">
                <a:latin typeface="Arial" panose="020B0604020202020204" pitchFamily="34" charset="0"/>
                <a:cs typeface="Arial" panose="020B0604020202020204" pitchFamily="34" charset="0"/>
              </a:rPr>
              <a:t>Традиционное программирование</a:t>
            </a:r>
            <a:endParaRPr lang="ru-RU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72298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08;gaf7c1d9c3d_0_148"/>
          <p:cNvGrpSpPr/>
          <p:nvPr/>
        </p:nvGrpSpPr>
        <p:grpSpPr>
          <a:xfrm>
            <a:off x="3389325" y="1596318"/>
            <a:ext cx="2304227" cy="863777"/>
            <a:chOff x="-1" y="0"/>
            <a:chExt cx="3072302" cy="1151700"/>
          </a:xfrm>
        </p:grpSpPr>
        <p:sp>
          <p:nvSpPr>
            <p:cNvPr id="383" name="Rectangle"/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84" name="Computer"/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388" name="Google Shape;309;gaf7c1d9c3d_0_148"/>
          <p:cNvGrpSpPr/>
          <p:nvPr/>
        </p:nvGrpSpPr>
        <p:grpSpPr>
          <a:xfrm>
            <a:off x="754785" y="1345331"/>
            <a:ext cx="1800226" cy="501977"/>
            <a:chOff x="0" y="0"/>
            <a:chExt cx="2400300" cy="669300"/>
          </a:xfrm>
        </p:grpSpPr>
        <p:sp>
          <p:nvSpPr>
            <p:cNvPr id="386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87" name="Data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Данные</a:t>
              </a:r>
              <a:endParaRPr sz="1800" dirty="0"/>
            </a:p>
          </p:txBody>
        </p:sp>
      </p:grpSp>
      <p:grpSp>
        <p:nvGrpSpPr>
          <p:cNvPr id="391" name="Google Shape;310;gaf7c1d9c3d_0_148"/>
          <p:cNvGrpSpPr/>
          <p:nvPr/>
        </p:nvGrpSpPr>
        <p:grpSpPr>
          <a:xfrm>
            <a:off x="6395790" y="1777184"/>
            <a:ext cx="1800226" cy="501977"/>
            <a:chOff x="0" y="0"/>
            <a:chExt cx="2400300" cy="669300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0" name="Answer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Ответ</a:t>
              </a:r>
              <a:endParaRPr sz="1800" dirty="0"/>
            </a:p>
          </p:txBody>
        </p:sp>
      </p:grpSp>
      <p:grpSp>
        <p:nvGrpSpPr>
          <p:cNvPr id="394" name="Google Shape;311;gaf7c1d9c3d_0_148"/>
          <p:cNvGrpSpPr/>
          <p:nvPr/>
        </p:nvGrpSpPr>
        <p:grpSpPr>
          <a:xfrm>
            <a:off x="754785" y="2228461"/>
            <a:ext cx="1800226" cy="501977"/>
            <a:chOff x="0" y="0"/>
            <a:chExt cx="2400300" cy="669300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3" name="Algorithm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Алгоритм</a:t>
              </a:r>
              <a:endParaRPr sz="1800" dirty="0"/>
            </a:p>
          </p:txBody>
        </p:sp>
      </p:grpSp>
      <p:sp>
        <p:nvSpPr>
          <p:cNvPr id="417" name="Google Shape;312;gaf7c1d9c3d_0_148"/>
          <p:cNvSpPr/>
          <p:nvPr/>
        </p:nvSpPr>
        <p:spPr>
          <a:xfrm>
            <a:off x="2569298" y="1733132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396" name="Google Shape;313;gaf7c1d9c3d_0_148"/>
          <p:cNvSpPr/>
          <p:nvPr/>
        </p:nvSpPr>
        <p:spPr>
          <a:xfrm flipV="1">
            <a:off x="2555010" y="2129798"/>
            <a:ext cx="834301" cy="349650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397" name="Google Shape;314;gaf7c1d9c3d_0_148"/>
          <p:cNvSpPr/>
          <p:nvPr/>
        </p:nvSpPr>
        <p:spPr>
          <a:xfrm flipV="1">
            <a:off x="5693550" y="2023707"/>
            <a:ext cx="680400" cy="4501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400" name="Google Shape;315;gaf7c1d9c3d_0_148"/>
          <p:cNvGrpSpPr/>
          <p:nvPr/>
        </p:nvGrpSpPr>
        <p:grpSpPr>
          <a:xfrm>
            <a:off x="3389325" y="3467456"/>
            <a:ext cx="2304227" cy="863777"/>
            <a:chOff x="-1" y="0"/>
            <a:chExt cx="3072302" cy="1151700"/>
          </a:xfrm>
        </p:grpSpPr>
        <p:sp>
          <p:nvSpPr>
            <p:cNvPr id="398" name="Rectangle"/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D9EAD3"/>
            </a:solidFill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9" name="Computer"/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403" name="Google Shape;316;gaf7c1d9c3d_0_148"/>
          <p:cNvGrpSpPr/>
          <p:nvPr/>
        </p:nvGrpSpPr>
        <p:grpSpPr>
          <a:xfrm>
            <a:off x="754785" y="3216469"/>
            <a:ext cx="1800226" cy="501977"/>
            <a:chOff x="0" y="0"/>
            <a:chExt cx="2400300" cy="669300"/>
          </a:xfrm>
        </p:grpSpPr>
        <p:sp>
          <p:nvSpPr>
            <p:cNvPr id="401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02" name="Data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Данные</a:t>
              </a:r>
              <a:endParaRPr sz="1800" dirty="0"/>
            </a:p>
          </p:txBody>
        </p:sp>
      </p:grpSp>
      <p:grpSp>
        <p:nvGrpSpPr>
          <p:cNvPr id="406" name="Google Shape;317;gaf7c1d9c3d_0_148"/>
          <p:cNvGrpSpPr/>
          <p:nvPr/>
        </p:nvGrpSpPr>
        <p:grpSpPr>
          <a:xfrm>
            <a:off x="6395790" y="3648322"/>
            <a:ext cx="1800226" cy="501977"/>
            <a:chOff x="0" y="0"/>
            <a:chExt cx="2400300" cy="669300"/>
          </a:xfrm>
        </p:grpSpPr>
        <p:sp>
          <p:nvSpPr>
            <p:cNvPr id="404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05" name="Algorithm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b="1" dirty="0">
                  <a:solidFill>
                    <a:schemeClr val="accent6">
                      <a:lumMod val="50000"/>
                    </a:schemeClr>
                  </a:solidFill>
                </a:rPr>
                <a:t>Алгоритм</a:t>
              </a:r>
              <a:endParaRPr sz="18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09" name="Google Shape;318;gaf7c1d9c3d_0_148"/>
          <p:cNvGrpSpPr/>
          <p:nvPr/>
        </p:nvGrpSpPr>
        <p:grpSpPr>
          <a:xfrm>
            <a:off x="754785" y="4099598"/>
            <a:ext cx="1800226" cy="501977"/>
            <a:chOff x="0" y="0"/>
            <a:chExt cx="2400300" cy="669300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08" name="Answer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Ответ</a:t>
              </a:r>
              <a:endParaRPr sz="1800" dirty="0"/>
            </a:p>
          </p:txBody>
        </p:sp>
      </p:grpSp>
      <p:sp>
        <p:nvSpPr>
          <p:cNvPr id="418" name="Google Shape;319;gaf7c1d9c3d_0_148"/>
          <p:cNvSpPr/>
          <p:nvPr/>
        </p:nvSpPr>
        <p:spPr>
          <a:xfrm>
            <a:off x="2569298" y="3604270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38761D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411" name="Google Shape;320;gaf7c1d9c3d_0_148"/>
          <p:cNvSpPr/>
          <p:nvPr/>
        </p:nvSpPr>
        <p:spPr>
          <a:xfrm flipV="1">
            <a:off x="2555010" y="4000936"/>
            <a:ext cx="834301" cy="349650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412" name="Google Shape;321;gaf7c1d9c3d_0_148"/>
          <p:cNvSpPr/>
          <p:nvPr/>
        </p:nvSpPr>
        <p:spPr>
          <a:xfrm flipV="1">
            <a:off x="5693550" y="3894843"/>
            <a:ext cx="680400" cy="4501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415" name="Google Shape;322;gaf7c1d9c3d_0_148"/>
          <p:cNvGrpSpPr/>
          <p:nvPr/>
        </p:nvGrpSpPr>
        <p:grpSpPr>
          <a:xfrm>
            <a:off x="146425" y="448449"/>
            <a:ext cx="2965277" cy="640577"/>
            <a:chOff x="0" y="6000"/>
            <a:chExt cx="3953701" cy="854101"/>
          </a:xfrm>
        </p:grpSpPr>
        <p:sp>
          <p:nvSpPr>
            <p:cNvPr id="413" name="Rectangle"/>
            <p:cNvSpPr/>
            <p:nvPr/>
          </p:nvSpPr>
          <p:spPr>
            <a:xfrm>
              <a:off x="0" y="60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pPr>
              <a:endParaRPr sz="2700"/>
            </a:p>
          </p:txBody>
        </p:sp>
        <p:sp>
          <p:nvSpPr>
            <p:cNvPr id="414" name="Machine Learning"/>
            <p:cNvSpPr txBox="1"/>
            <p:nvPr/>
          </p:nvSpPr>
          <p:spPr>
            <a:xfrm>
              <a:off x="0" y="79128"/>
              <a:ext cx="3953701" cy="70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ru-RU" sz="2250" dirty="0">
                  <a:latin typeface="Arial" panose="020B0604020202020204" pitchFamily="34" charset="0"/>
                  <a:cs typeface="Arial" panose="020B0604020202020204" pitchFamily="34" charset="0"/>
                </a:rPr>
                <a:t>Машинное обучение</a:t>
              </a: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Google Shape;323;gaf7c1d9c3d_0_148">
            <a:extLst>
              <a:ext uri="{FF2B5EF4-FFF2-40B4-BE49-F238E27FC236}">
                <a16:creationId xmlns:a16="http://schemas.microsoft.com/office/drawing/2014/main" id="{D458C396-136B-C543-8316-050AE7035E4D}"/>
              </a:ext>
            </a:extLst>
          </p:cNvPr>
          <p:cNvSpPr txBox="1">
            <a:spLocks/>
          </p:cNvSpPr>
          <p:nvPr/>
        </p:nvSpPr>
        <p:spPr>
          <a:xfrm>
            <a:off x="3111694" y="466971"/>
            <a:ext cx="5975549" cy="61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82295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33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25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ru-RU" sz="2250" b="0">
                <a:latin typeface="Arial" panose="020B0604020202020204" pitchFamily="34" charset="0"/>
                <a:cs typeface="Arial" panose="020B0604020202020204" pitchFamily="34" charset="0"/>
              </a:rPr>
              <a:t>Традиционное программирование</a:t>
            </a:r>
            <a:endParaRPr lang="ru-RU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11359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08;gaf7c1d9c3d_0_148"/>
          <p:cNvGrpSpPr/>
          <p:nvPr/>
        </p:nvGrpSpPr>
        <p:grpSpPr>
          <a:xfrm>
            <a:off x="3389325" y="1596318"/>
            <a:ext cx="2304227" cy="863777"/>
            <a:chOff x="-1" y="0"/>
            <a:chExt cx="3072302" cy="1151700"/>
          </a:xfrm>
        </p:grpSpPr>
        <p:sp>
          <p:nvSpPr>
            <p:cNvPr id="383" name="Rectangle"/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84" name="Computer"/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388" name="Google Shape;309;gaf7c1d9c3d_0_148"/>
          <p:cNvGrpSpPr/>
          <p:nvPr/>
        </p:nvGrpSpPr>
        <p:grpSpPr>
          <a:xfrm>
            <a:off x="754785" y="1345331"/>
            <a:ext cx="1800226" cy="501977"/>
            <a:chOff x="0" y="0"/>
            <a:chExt cx="2400300" cy="669300"/>
          </a:xfrm>
        </p:grpSpPr>
        <p:sp>
          <p:nvSpPr>
            <p:cNvPr id="386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87" name="Data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Данные</a:t>
              </a:r>
              <a:endParaRPr sz="1800" dirty="0"/>
            </a:p>
          </p:txBody>
        </p:sp>
      </p:grpSp>
      <p:grpSp>
        <p:nvGrpSpPr>
          <p:cNvPr id="391" name="Google Shape;310;gaf7c1d9c3d_0_148"/>
          <p:cNvGrpSpPr/>
          <p:nvPr/>
        </p:nvGrpSpPr>
        <p:grpSpPr>
          <a:xfrm>
            <a:off x="6395790" y="1777184"/>
            <a:ext cx="1800226" cy="501977"/>
            <a:chOff x="0" y="0"/>
            <a:chExt cx="2400300" cy="669300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0" name="Answer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Ответ</a:t>
              </a:r>
              <a:endParaRPr sz="1800" dirty="0"/>
            </a:p>
          </p:txBody>
        </p:sp>
      </p:grpSp>
      <p:grpSp>
        <p:nvGrpSpPr>
          <p:cNvPr id="394" name="Google Shape;311;gaf7c1d9c3d_0_148"/>
          <p:cNvGrpSpPr/>
          <p:nvPr/>
        </p:nvGrpSpPr>
        <p:grpSpPr>
          <a:xfrm>
            <a:off x="754785" y="2228461"/>
            <a:ext cx="1800226" cy="501977"/>
            <a:chOff x="0" y="0"/>
            <a:chExt cx="2400300" cy="669300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3" name="Algorithm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Алгоритм</a:t>
              </a:r>
              <a:endParaRPr sz="1800" dirty="0"/>
            </a:p>
          </p:txBody>
        </p:sp>
      </p:grpSp>
      <p:sp>
        <p:nvSpPr>
          <p:cNvPr id="417" name="Google Shape;312;gaf7c1d9c3d_0_148"/>
          <p:cNvSpPr/>
          <p:nvPr/>
        </p:nvSpPr>
        <p:spPr>
          <a:xfrm>
            <a:off x="2569298" y="1733132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4A7DBA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396" name="Google Shape;313;gaf7c1d9c3d_0_148"/>
          <p:cNvSpPr/>
          <p:nvPr/>
        </p:nvSpPr>
        <p:spPr>
          <a:xfrm flipV="1">
            <a:off x="2555010" y="2129798"/>
            <a:ext cx="834301" cy="349650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397" name="Google Shape;314;gaf7c1d9c3d_0_148"/>
          <p:cNvSpPr/>
          <p:nvPr/>
        </p:nvSpPr>
        <p:spPr>
          <a:xfrm flipV="1">
            <a:off x="5693550" y="2023707"/>
            <a:ext cx="680400" cy="4501"/>
          </a:xfrm>
          <a:prstGeom prst="line">
            <a:avLst/>
          </a:prstGeom>
          <a:ln w="28575">
            <a:solidFill>
              <a:srgbClr val="4A7DBA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400" name="Google Shape;315;gaf7c1d9c3d_0_148"/>
          <p:cNvGrpSpPr/>
          <p:nvPr/>
        </p:nvGrpSpPr>
        <p:grpSpPr>
          <a:xfrm>
            <a:off x="3389325" y="3467456"/>
            <a:ext cx="2304227" cy="863777"/>
            <a:chOff x="-1" y="0"/>
            <a:chExt cx="3072302" cy="1151700"/>
          </a:xfrm>
        </p:grpSpPr>
        <p:sp>
          <p:nvSpPr>
            <p:cNvPr id="398" name="Rectangle"/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D9EAD3"/>
            </a:solidFill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9" name="Computer"/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403" name="Google Shape;316;gaf7c1d9c3d_0_148"/>
          <p:cNvGrpSpPr/>
          <p:nvPr/>
        </p:nvGrpSpPr>
        <p:grpSpPr>
          <a:xfrm>
            <a:off x="754785" y="3216469"/>
            <a:ext cx="1800226" cy="501977"/>
            <a:chOff x="0" y="0"/>
            <a:chExt cx="2400300" cy="669300"/>
          </a:xfrm>
        </p:grpSpPr>
        <p:sp>
          <p:nvSpPr>
            <p:cNvPr id="401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02" name="Data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Изображения</a:t>
              </a:r>
              <a:endParaRPr sz="1800" dirty="0"/>
            </a:p>
          </p:txBody>
        </p:sp>
      </p:grpSp>
      <p:grpSp>
        <p:nvGrpSpPr>
          <p:cNvPr id="406" name="Google Shape;317;gaf7c1d9c3d_0_148"/>
          <p:cNvGrpSpPr/>
          <p:nvPr/>
        </p:nvGrpSpPr>
        <p:grpSpPr>
          <a:xfrm>
            <a:off x="6395790" y="3648322"/>
            <a:ext cx="1800226" cy="501977"/>
            <a:chOff x="0" y="0"/>
            <a:chExt cx="2400300" cy="669300"/>
          </a:xfrm>
        </p:grpSpPr>
        <p:sp>
          <p:nvSpPr>
            <p:cNvPr id="404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05" name="Algorithm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b="1" dirty="0">
                  <a:solidFill>
                    <a:schemeClr val="accent6">
                      <a:lumMod val="50000"/>
                    </a:schemeClr>
                  </a:solidFill>
                </a:rPr>
                <a:t>Модель</a:t>
              </a:r>
              <a:endParaRPr sz="18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09" name="Google Shape;318;gaf7c1d9c3d_0_148"/>
          <p:cNvGrpSpPr/>
          <p:nvPr/>
        </p:nvGrpSpPr>
        <p:grpSpPr>
          <a:xfrm>
            <a:off x="754785" y="4099598"/>
            <a:ext cx="1800226" cy="501977"/>
            <a:chOff x="0" y="0"/>
            <a:chExt cx="2400300" cy="669300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08" name="Answer"/>
            <p:cNvSpPr txBox="1"/>
            <p:nvPr/>
          </p:nvSpPr>
          <p:spPr>
            <a:xfrm>
              <a:off x="64775" y="134614"/>
              <a:ext cx="2270751" cy="400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500" dirty="0"/>
                <a:t>Лейблы: </a:t>
              </a:r>
              <a:r>
                <a:rPr lang="en-US" sz="1500" dirty="0"/>
                <a:t>cat/dog</a:t>
              </a:r>
              <a:endParaRPr sz="1500" dirty="0"/>
            </a:p>
          </p:txBody>
        </p:sp>
      </p:grpSp>
      <p:sp>
        <p:nvSpPr>
          <p:cNvPr id="418" name="Google Shape;319;gaf7c1d9c3d_0_148"/>
          <p:cNvSpPr/>
          <p:nvPr/>
        </p:nvSpPr>
        <p:spPr>
          <a:xfrm>
            <a:off x="2569298" y="3604270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38761D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411" name="Google Shape;320;gaf7c1d9c3d_0_148"/>
          <p:cNvSpPr/>
          <p:nvPr/>
        </p:nvSpPr>
        <p:spPr>
          <a:xfrm flipV="1">
            <a:off x="2555010" y="4000936"/>
            <a:ext cx="834301" cy="349650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412" name="Google Shape;321;gaf7c1d9c3d_0_148"/>
          <p:cNvSpPr/>
          <p:nvPr/>
        </p:nvSpPr>
        <p:spPr>
          <a:xfrm flipV="1">
            <a:off x="5693550" y="3894843"/>
            <a:ext cx="680400" cy="4501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415" name="Google Shape;322;gaf7c1d9c3d_0_148"/>
          <p:cNvGrpSpPr/>
          <p:nvPr/>
        </p:nvGrpSpPr>
        <p:grpSpPr>
          <a:xfrm>
            <a:off x="146425" y="448449"/>
            <a:ext cx="2965277" cy="640577"/>
            <a:chOff x="0" y="6000"/>
            <a:chExt cx="3953701" cy="854101"/>
          </a:xfrm>
        </p:grpSpPr>
        <p:sp>
          <p:nvSpPr>
            <p:cNvPr id="413" name="Rectangle"/>
            <p:cNvSpPr/>
            <p:nvPr/>
          </p:nvSpPr>
          <p:spPr>
            <a:xfrm>
              <a:off x="0" y="60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pPr>
              <a:endParaRPr sz="2700"/>
            </a:p>
          </p:txBody>
        </p:sp>
        <p:sp>
          <p:nvSpPr>
            <p:cNvPr id="414" name="Machine Learning"/>
            <p:cNvSpPr txBox="1"/>
            <p:nvPr/>
          </p:nvSpPr>
          <p:spPr>
            <a:xfrm>
              <a:off x="0" y="79128"/>
              <a:ext cx="3953701" cy="70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ru-RU" sz="2250" dirty="0">
                  <a:latin typeface="Arial" panose="020B0604020202020204" pitchFamily="34" charset="0"/>
                  <a:cs typeface="Arial" panose="020B0604020202020204" pitchFamily="34" charset="0"/>
                </a:rPr>
                <a:t>Машинное обучение</a:t>
              </a: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Google Shape;323;gaf7c1d9c3d_0_148">
            <a:extLst>
              <a:ext uri="{FF2B5EF4-FFF2-40B4-BE49-F238E27FC236}">
                <a16:creationId xmlns:a16="http://schemas.microsoft.com/office/drawing/2014/main" id="{5E8E3686-D22D-8E4D-A3F6-D6F54F562D7E}"/>
              </a:ext>
            </a:extLst>
          </p:cNvPr>
          <p:cNvSpPr txBox="1">
            <a:spLocks/>
          </p:cNvSpPr>
          <p:nvPr/>
        </p:nvSpPr>
        <p:spPr>
          <a:xfrm>
            <a:off x="3111694" y="466971"/>
            <a:ext cx="5975549" cy="61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82295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33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25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ru-RU" sz="2250" b="0">
                <a:latin typeface="Arial" panose="020B0604020202020204" pitchFamily="34" charset="0"/>
                <a:cs typeface="Arial" panose="020B0604020202020204" pitchFamily="34" charset="0"/>
              </a:rPr>
              <a:t>Традиционное программирование</a:t>
            </a:r>
            <a:endParaRPr lang="ru-RU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38317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315;gaf7c1d9c3d_0_148"/>
          <p:cNvGrpSpPr/>
          <p:nvPr/>
        </p:nvGrpSpPr>
        <p:grpSpPr>
          <a:xfrm>
            <a:off x="3389325" y="2203735"/>
            <a:ext cx="2304227" cy="863777"/>
            <a:chOff x="-1" y="0"/>
            <a:chExt cx="3072302" cy="1151700"/>
          </a:xfrm>
        </p:grpSpPr>
        <p:sp>
          <p:nvSpPr>
            <p:cNvPr id="398" name="Rectangle"/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D9EAD3"/>
            </a:solidFill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9" name="Computer"/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Компьютер</a:t>
              </a:r>
              <a:endParaRPr sz="1800" dirty="0"/>
            </a:p>
          </p:txBody>
        </p:sp>
      </p:grpSp>
      <p:grpSp>
        <p:nvGrpSpPr>
          <p:cNvPr id="403" name="Google Shape;316;gaf7c1d9c3d_0_148"/>
          <p:cNvGrpSpPr/>
          <p:nvPr/>
        </p:nvGrpSpPr>
        <p:grpSpPr>
          <a:xfrm>
            <a:off x="754785" y="1952747"/>
            <a:ext cx="1800226" cy="501977"/>
            <a:chOff x="0" y="0"/>
            <a:chExt cx="2400300" cy="669300"/>
          </a:xfrm>
        </p:grpSpPr>
        <p:sp>
          <p:nvSpPr>
            <p:cNvPr id="401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02" name="Data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Изображения</a:t>
              </a:r>
              <a:endParaRPr sz="1800" dirty="0"/>
            </a:p>
          </p:txBody>
        </p:sp>
      </p:grpSp>
      <p:grpSp>
        <p:nvGrpSpPr>
          <p:cNvPr id="406" name="Google Shape;317;gaf7c1d9c3d_0_148"/>
          <p:cNvGrpSpPr/>
          <p:nvPr/>
        </p:nvGrpSpPr>
        <p:grpSpPr>
          <a:xfrm>
            <a:off x="6395790" y="2384600"/>
            <a:ext cx="1800226" cy="501977"/>
            <a:chOff x="0" y="0"/>
            <a:chExt cx="2400300" cy="669300"/>
          </a:xfrm>
        </p:grpSpPr>
        <p:sp>
          <p:nvSpPr>
            <p:cNvPr id="404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05" name="Algorithm"/>
            <p:cNvSpPr txBox="1"/>
            <p:nvPr/>
          </p:nvSpPr>
          <p:spPr>
            <a:xfrm>
              <a:off x="64775" y="103840"/>
              <a:ext cx="2270751" cy="461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b="1" dirty="0">
                  <a:solidFill>
                    <a:schemeClr val="accent6">
                      <a:lumMod val="50000"/>
                    </a:schemeClr>
                  </a:solidFill>
                </a:rPr>
                <a:t>Модель</a:t>
              </a:r>
              <a:endParaRPr sz="18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09" name="Google Shape;318;gaf7c1d9c3d_0_148"/>
          <p:cNvGrpSpPr/>
          <p:nvPr/>
        </p:nvGrpSpPr>
        <p:grpSpPr>
          <a:xfrm>
            <a:off x="754785" y="2835877"/>
            <a:ext cx="1800226" cy="501977"/>
            <a:chOff x="0" y="0"/>
            <a:chExt cx="2400300" cy="669300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08" name="Answer"/>
            <p:cNvSpPr txBox="1"/>
            <p:nvPr/>
          </p:nvSpPr>
          <p:spPr>
            <a:xfrm>
              <a:off x="64775" y="134614"/>
              <a:ext cx="2270751" cy="400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500" dirty="0"/>
                <a:t>Лейблы: </a:t>
              </a:r>
              <a:r>
                <a:rPr lang="en-US" sz="1500" dirty="0"/>
                <a:t>cat/dog</a:t>
              </a:r>
              <a:endParaRPr sz="1500" dirty="0"/>
            </a:p>
          </p:txBody>
        </p:sp>
      </p:grpSp>
      <p:sp>
        <p:nvSpPr>
          <p:cNvPr id="418" name="Google Shape;319;gaf7c1d9c3d_0_148"/>
          <p:cNvSpPr/>
          <p:nvPr/>
        </p:nvSpPr>
        <p:spPr>
          <a:xfrm>
            <a:off x="2569298" y="2340548"/>
            <a:ext cx="805741" cy="12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38761D"/>
            </a:solidFill>
            <a:tailEnd type="triangle"/>
          </a:ln>
        </p:spPr>
        <p:txBody>
          <a:bodyPr/>
          <a:lstStyle/>
          <a:p>
            <a:endParaRPr sz="1050"/>
          </a:p>
        </p:txBody>
      </p:sp>
      <p:sp>
        <p:nvSpPr>
          <p:cNvPr id="411" name="Google Shape;320;gaf7c1d9c3d_0_148"/>
          <p:cNvSpPr/>
          <p:nvPr/>
        </p:nvSpPr>
        <p:spPr>
          <a:xfrm flipV="1">
            <a:off x="2555010" y="2737214"/>
            <a:ext cx="834301" cy="349650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sp>
        <p:nvSpPr>
          <p:cNvPr id="412" name="Google Shape;321;gaf7c1d9c3d_0_148"/>
          <p:cNvSpPr/>
          <p:nvPr/>
        </p:nvSpPr>
        <p:spPr>
          <a:xfrm flipV="1">
            <a:off x="5693550" y="2631122"/>
            <a:ext cx="680400" cy="4501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415" name="Google Shape;322;gaf7c1d9c3d_0_148"/>
          <p:cNvGrpSpPr/>
          <p:nvPr/>
        </p:nvGrpSpPr>
        <p:grpSpPr>
          <a:xfrm>
            <a:off x="146425" y="448449"/>
            <a:ext cx="2965277" cy="640577"/>
            <a:chOff x="0" y="6000"/>
            <a:chExt cx="3953701" cy="854101"/>
          </a:xfrm>
        </p:grpSpPr>
        <p:sp>
          <p:nvSpPr>
            <p:cNvPr id="413" name="Rectangle"/>
            <p:cNvSpPr/>
            <p:nvPr/>
          </p:nvSpPr>
          <p:spPr>
            <a:xfrm>
              <a:off x="0" y="60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pPr>
              <a:endParaRPr sz="2700"/>
            </a:p>
          </p:txBody>
        </p:sp>
        <p:sp>
          <p:nvSpPr>
            <p:cNvPr id="414" name="Machine Learning"/>
            <p:cNvSpPr txBox="1"/>
            <p:nvPr/>
          </p:nvSpPr>
          <p:spPr>
            <a:xfrm>
              <a:off x="0" y="79128"/>
              <a:ext cx="3953701" cy="70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ru-RU" sz="2250" dirty="0">
                  <a:latin typeface="Arial" panose="020B0604020202020204" pitchFamily="34" charset="0"/>
                  <a:cs typeface="Arial" panose="020B0604020202020204" pitchFamily="34" charset="0"/>
                </a:rPr>
                <a:t>Эврика!</a:t>
              </a: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6" name="Google Shape;323;gaf7c1d9c3d_0_148"/>
          <p:cNvSpPr txBox="1">
            <a:spLocks noGrp="1"/>
          </p:cNvSpPr>
          <p:nvPr>
            <p:ph type="title" idx="4294967295"/>
          </p:nvPr>
        </p:nvSpPr>
        <p:spPr>
          <a:xfrm>
            <a:off x="3111694" y="497793"/>
            <a:ext cx="5975549" cy="611776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rm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sz="2250" dirty="0">
                <a:latin typeface="Arial" panose="020B0604020202020204" pitchFamily="34" charset="0"/>
                <a:cs typeface="Arial" panose="020B0604020202020204" pitchFamily="34" charset="0"/>
              </a:rPr>
              <a:t>Мы </a:t>
            </a:r>
            <a:r>
              <a:rPr lang="ru-RU" sz="225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обучили</a:t>
            </a:r>
            <a:r>
              <a:rPr lang="ru-RU" sz="2250" dirty="0">
                <a:latin typeface="Arial" panose="020B0604020202020204" pitchFamily="34" charset="0"/>
                <a:cs typeface="Arial" panose="020B0604020202020204" pitchFamily="34" charset="0"/>
              </a:rPr>
              <a:t> нашу </a:t>
            </a:r>
            <a:r>
              <a:rPr lang="ru-RU" sz="225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модель!</a:t>
            </a:r>
            <a:endParaRPr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89932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315;gaf7c1d9c3d_0_148"/>
          <p:cNvGrpSpPr/>
          <p:nvPr/>
        </p:nvGrpSpPr>
        <p:grpSpPr>
          <a:xfrm>
            <a:off x="3389325" y="2203735"/>
            <a:ext cx="2304227" cy="863777"/>
            <a:chOff x="-1" y="0"/>
            <a:chExt cx="3072302" cy="1151700"/>
          </a:xfrm>
        </p:grpSpPr>
        <p:sp>
          <p:nvSpPr>
            <p:cNvPr id="398" name="Rectangle"/>
            <p:cNvSpPr/>
            <p:nvPr/>
          </p:nvSpPr>
          <p:spPr>
            <a:xfrm>
              <a:off x="-1" y="0"/>
              <a:ext cx="3072302" cy="1151700"/>
            </a:xfrm>
            <a:prstGeom prst="rect">
              <a:avLst/>
            </a:prstGeom>
            <a:solidFill>
              <a:srgbClr val="D9EAD3"/>
            </a:solidFill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399" name="Computer"/>
            <p:cNvSpPr txBox="1"/>
            <p:nvPr/>
          </p:nvSpPr>
          <p:spPr>
            <a:xfrm>
              <a:off x="64774" y="345039"/>
              <a:ext cx="2942751" cy="46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ru-RU" sz="1800" dirty="0"/>
                <a:t>Модель</a:t>
              </a:r>
              <a:endParaRPr sz="1800" dirty="0"/>
            </a:p>
          </p:txBody>
        </p:sp>
      </p:grpSp>
      <p:grpSp>
        <p:nvGrpSpPr>
          <p:cNvPr id="406" name="Google Shape;317;gaf7c1d9c3d_0_148"/>
          <p:cNvGrpSpPr/>
          <p:nvPr/>
        </p:nvGrpSpPr>
        <p:grpSpPr>
          <a:xfrm>
            <a:off x="6395790" y="2384600"/>
            <a:ext cx="1800226" cy="501977"/>
            <a:chOff x="0" y="0"/>
            <a:chExt cx="2400300" cy="669300"/>
          </a:xfrm>
        </p:grpSpPr>
        <p:sp>
          <p:nvSpPr>
            <p:cNvPr id="404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38761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800"/>
            </a:p>
          </p:txBody>
        </p:sp>
        <p:sp>
          <p:nvSpPr>
            <p:cNvPr id="405" name="Algorithm"/>
            <p:cNvSpPr txBox="1"/>
            <p:nvPr/>
          </p:nvSpPr>
          <p:spPr>
            <a:xfrm>
              <a:off x="64775" y="134614"/>
              <a:ext cx="2270751" cy="400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4" tIns="34274" rIns="34274" bIns="34274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n-US" sz="1500" dirty="0"/>
                <a:t>Dog</a:t>
              </a:r>
              <a:endParaRPr lang="en" sz="1500" dirty="0"/>
            </a:p>
          </p:txBody>
        </p:sp>
      </p:grpSp>
      <p:sp>
        <p:nvSpPr>
          <p:cNvPr id="412" name="Google Shape;321;gaf7c1d9c3d_0_148"/>
          <p:cNvSpPr/>
          <p:nvPr/>
        </p:nvSpPr>
        <p:spPr>
          <a:xfrm flipV="1">
            <a:off x="5693550" y="2631122"/>
            <a:ext cx="680400" cy="4501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grpSp>
        <p:nvGrpSpPr>
          <p:cNvPr id="415" name="Google Shape;322;gaf7c1d9c3d_0_148"/>
          <p:cNvGrpSpPr/>
          <p:nvPr/>
        </p:nvGrpSpPr>
        <p:grpSpPr>
          <a:xfrm>
            <a:off x="146425" y="448449"/>
            <a:ext cx="2965277" cy="640577"/>
            <a:chOff x="0" y="6000"/>
            <a:chExt cx="3953701" cy="854101"/>
          </a:xfrm>
        </p:grpSpPr>
        <p:sp>
          <p:nvSpPr>
            <p:cNvPr id="413" name="Rectangle"/>
            <p:cNvSpPr/>
            <p:nvPr/>
          </p:nvSpPr>
          <p:spPr>
            <a:xfrm>
              <a:off x="0" y="60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pPr>
              <a:endParaRPr sz="2700"/>
            </a:p>
          </p:txBody>
        </p:sp>
        <p:sp>
          <p:nvSpPr>
            <p:cNvPr id="414" name="Machine Learning"/>
            <p:cNvSpPr txBox="1"/>
            <p:nvPr/>
          </p:nvSpPr>
          <p:spPr>
            <a:xfrm>
              <a:off x="0" y="79128"/>
              <a:ext cx="3953701" cy="70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ru-RU" sz="2250" dirty="0">
                  <a:latin typeface="Arial" panose="020B0604020202020204" pitchFamily="34" charset="0"/>
                  <a:cs typeface="Arial" panose="020B0604020202020204" pitchFamily="34" charset="0"/>
                </a:rPr>
                <a:t>Эврика!</a:t>
              </a:r>
              <a:endParaRPr sz="22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6" name="Google Shape;323;gaf7c1d9c3d_0_148"/>
          <p:cNvSpPr txBox="1">
            <a:spLocks noGrp="1"/>
          </p:cNvSpPr>
          <p:nvPr>
            <p:ph type="title" idx="4294967295"/>
          </p:nvPr>
        </p:nvSpPr>
        <p:spPr>
          <a:xfrm>
            <a:off x="3111694" y="497793"/>
            <a:ext cx="5975549" cy="611776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rm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ru-RU" sz="2250" dirty="0">
                <a:latin typeface="Arial" panose="020B0604020202020204" pitchFamily="34" charset="0"/>
                <a:cs typeface="Arial" panose="020B0604020202020204" pitchFamily="34" charset="0"/>
              </a:rPr>
              <a:t>Мы </a:t>
            </a:r>
            <a:r>
              <a:rPr lang="ru-RU" sz="225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обучили</a:t>
            </a:r>
            <a:r>
              <a:rPr lang="ru-RU" sz="2250" dirty="0">
                <a:latin typeface="Arial" panose="020B0604020202020204" pitchFamily="34" charset="0"/>
                <a:cs typeface="Arial" panose="020B0604020202020204" pitchFamily="34" charset="0"/>
              </a:rPr>
              <a:t> нашу </a:t>
            </a:r>
            <a:r>
              <a:rPr lang="ru-RU" sz="225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модель!</a:t>
            </a:r>
            <a:endParaRPr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321;gaf7c1d9c3d_0_148">
            <a:extLst>
              <a:ext uri="{FF2B5EF4-FFF2-40B4-BE49-F238E27FC236}">
                <a16:creationId xmlns:a16="http://schemas.microsoft.com/office/drawing/2014/main" id="{FFDDE48F-5940-0A48-B2EC-B3E4A5F8B3DD}"/>
              </a:ext>
            </a:extLst>
          </p:cNvPr>
          <p:cNvSpPr/>
          <p:nvPr/>
        </p:nvSpPr>
        <p:spPr>
          <a:xfrm flipV="1">
            <a:off x="2684634" y="2631122"/>
            <a:ext cx="680400" cy="4501"/>
          </a:xfrm>
          <a:prstGeom prst="line">
            <a:avLst/>
          </a:prstGeom>
          <a:ln w="28575">
            <a:solidFill>
              <a:srgbClr val="38761D"/>
            </a:solidFill>
            <a:tailEnd type="triangle"/>
          </a:ln>
        </p:spPr>
        <p:txBody>
          <a:bodyPr lIns="0" tIns="0" rIns="0" bIns="0"/>
          <a:lstStyle/>
          <a:p>
            <a:endParaRPr sz="105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600FCE-8C53-0747-A040-C06C2698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56" y="1601909"/>
            <a:ext cx="2075696" cy="2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814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6D4C-D966-7F4E-BB0D-27073ABB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Классический </a:t>
            </a:r>
            <a:r>
              <a:rPr lang="en-US" dirty="0"/>
              <a:t>ML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B85E4FB4-2C5B-934F-817A-E81C6554DE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9685" y="911003"/>
            <a:ext cx="5604630" cy="423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0476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специализации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20400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</a:p>
        </p:txBody>
      </p:sp>
      <p:sp>
        <p:nvSpPr>
          <p:cNvPr id="190" name="Google Shape;190;p36"/>
          <p:cNvSpPr/>
          <p:nvPr/>
        </p:nvSpPr>
        <p:spPr>
          <a:xfrm>
            <a:off x="786525" y="2703239"/>
            <a:ext cx="3384900" cy="576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Что будем осваивать – </a:t>
            </a: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403177"/>
            <a:ext cx="3384900" cy="57689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Как будем осваивать - </a:t>
            </a:r>
            <a:r>
              <a:rPr lang="ru" sz="1300" dirty="0">
                <a:latin typeface="Roboto"/>
                <a:ea typeface="Roboto"/>
                <a:cs typeface="Roboto"/>
                <a:sym typeface="Roboto"/>
              </a:rPr>
              <a:t>Инструменты необходимые на курсе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сможем после курса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5"/>
            <a:ext cx="600" cy="499238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7125" y="1892863"/>
            <a:ext cx="12700" cy="49923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392101"/>
            <a:ext cx="600" cy="599588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2991689"/>
            <a:ext cx="12700" cy="69993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91" idx="1"/>
            <a:endCxn id="192" idx="1"/>
          </p:cNvCxnSpPr>
          <p:nvPr/>
        </p:nvCxnSpPr>
        <p:spPr>
          <a:xfrm rot="10800000" flipV="1">
            <a:off x="786525" y="3691627"/>
            <a:ext cx="12700" cy="59958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3B91C7-0A28-CB48-8BB4-387724CD1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00" y="1274489"/>
            <a:ext cx="4445000" cy="301672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13" name="Google Shape;41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" name="Google Shape;415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Проекты выполненные студентами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>
            <a:spLocks noGrp="1"/>
          </p:cNvSpPr>
          <p:nvPr>
            <p:ph type="title"/>
          </p:nvPr>
        </p:nvSpPr>
        <p:spPr>
          <a:xfrm>
            <a:off x="500550" y="330729"/>
            <a:ext cx="85206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Проекты студентов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23D37-2F38-AE43-9D46-FB37EB703A26}"/>
              </a:ext>
            </a:extLst>
          </p:cNvPr>
          <p:cNvSpPr txBox="1"/>
          <p:nvPr/>
        </p:nvSpPr>
        <p:spPr>
          <a:xfrm>
            <a:off x="500550" y="986700"/>
            <a:ext cx="8459343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b="1" dirty="0"/>
              <a:t>Вы все имеете возможность опубликовать ваш курсовой проект в нашем канале на сайте </a:t>
            </a:r>
            <a:r>
              <a:rPr lang="en-US" b="1" dirty="0" err="1">
                <a:hlinkClick r:id="rId3"/>
              </a:rPr>
              <a:t>habr.com</a:t>
            </a:r>
            <a:endParaRPr lang="ru-RU" b="1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Рекомендательная</a:t>
            </a:r>
            <a:r>
              <a:rPr lang="en-US" dirty="0"/>
              <a:t>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торговой</a:t>
            </a:r>
            <a:r>
              <a:rPr lang="en-US" dirty="0"/>
              <a:t> </a:t>
            </a:r>
            <a:r>
              <a:rPr lang="en-US" dirty="0" err="1"/>
              <a:t>сети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https://habr.com/ru/companies/otus/articles/648891/</a:t>
            </a:r>
            <a:r>
              <a:rPr lang="ru-RU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Тематическое моделирование форума </a:t>
            </a:r>
            <a:r>
              <a:rPr lang="en-US" dirty="0">
                <a:hlinkClick r:id="rId5"/>
              </a:rPr>
              <a:t>https://habr.com/ru/companies/otus/articles/503398/</a:t>
            </a: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 Предсказание </a:t>
            </a:r>
            <a:r>
              <a:rPr lang="ru-RU" dirty="0" err="1"/>
              <a:t>горимости</a:t>
            </a:r>
            <a:r>
              <a:rPr lang="ru-RU" dirty="0"/>
              <a:t> территорий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https://habr.com/ru/companies/otus/articles/675954/</a:t>
            </a:r>
            <a:r>
              <a:rPr lang="en-US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Тематическое моделирование сообществ в </a:t>
            </a:r>
            <a:r>
              <a:rPr lang="en-US" dirty="0"/>
              <a:t>Telegram </a:t>
            </a:r>
            <a:r>
              <a:rPr lang="en-US" dirty="0">
                <a:hlinkClick r:id="rId7"/>
              </a:rPr>
              <a:t>https://habr.com/ru/companies/otus/articles/672450/</a:t>
            </a:r>
            <a:r>
              <a:rPr lang="en-US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Обработка временных рядов и байесовские модели для распознавания рукописного текста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https://habr.com/ru/companies/otus/articles/651895/</a:t>
            </a:r>
            <a:r>
              <a:rPr lang="en-US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Анализ шедевров живописи </a:t>
            </a:r>
            <a:r>
              <a:rPr lang="en-US" dirty="0">
                <a:hlinkClick r:id="rId9"/>
              </a:rPr>
              <a:t>https://habr.com/ru/companies/otus/articles/504806/</a:t>
            </a:r>
            <a:r>
              <a:rPr lang="ru-RU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Построение векторов личности по характеристикам человека </a:t>
            </a:r>
            <a:r>
              <a:rPr lang="en-US" dirty="0">
                <a:hlinkClick r:id="rId10"/>
              </a:rPr>
              <a:t>https://habr.com/ru/companies/otus/articles/675898/</a:t>
            </a:r>
            <a:r>
              <a:rPr lang="ru-RU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88" name="Google Shape;48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2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0" name="Google Shape;490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2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97" name="Google Shape;497;p73"/>
          <p:cNvGraphicFramePr/>
          <p:nvPr>
            <p:extLst>
              <p:ext uri="{D42A27DB-BD31-4B8C-83A1-F6EECF244321}">
                <p14:modId xmlns:p14="http://schemas.microsoft.com/office/powerpoint/2010/main" val="3374360241"/>
              </p:ext>
            </p:extLst>
          </p:nvPr>
        </p:nvGraphicFramePr>
        <p:xfrm>
          <a:off x="952500" y="1544194"/>
          <a:ext cx="7239000" cy="1737320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Познакомились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из чего состоит специализация и курс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 anchor="ctr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какие парадигмы машинного обучения существуют и какими из них мы будем заниматься на курсе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07049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в чем разница между машинным обучением и классическим программированием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6201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625" name="Google Shape;625;p92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Проверка достижения целей</a:t>
            </a:r>
            <a:endParaRPr sz="1500" b="1">
              <a:solidFill>
                <a:srgbClr val="FF9900"/>
              </a:solidFill>
            </a:endParaRPr>
          </a:p>
        </p:txBody>
      </p:sp>
      <p:graphicFrame>
        <p:nvGraphicFramePr>
          <p:cNvPr id="5" name="Google Shape;203;p37">
            <a:extLst>
              <a:ext uri="{FF2B5EF4-FFF2-40B4-BE49-F238E27FC236}">
                <a16:creationId xmlns:a16="http://schemas.microsoft.com/office/drawing/2014/main" id="{BAF5241E-57AA-DD40-9F0C-29E841662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477697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как будет устроено обучение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 программу курса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Разобрались в основных парадигмах 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pic>
        <p:nvPicPr>
          <p:cNvPr id="639" name="Google Shape;639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640" y="1144299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4"/>
          <p:cNvSpPr txBox="1"/>
          <p:nvPr/>
        </p:nvSpPr>
        <p:spPr>
          <a:xfrm>
            <a:off x="1678930" y="1349475"/>
            <a:ext cx="46722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94"/>
          <p:cNvSpPr txBox="1"/>
          <p:nvPr/>
        </p:nvSpPr>
        <p:spPr>
          <a:xfrm>
            <a:off x="1678930" y="2298350"/>
            <a:ext cx="49968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показалось сложным?</a:t>
            </a:r>
            <a:endParaRPr lang="en-US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мы можем улучшить?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2" name="Google Shape;642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640" y="2198876"/>
            <a:ext cx="845250" cy="84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7085A8-1FF2-8D4D-96B1-5A89706D8720}"/>
              </a:ext>
            </a:extLst>
          </p:cNvPr>
          <p:cNvSpPr txBox="1"/>
          <p:nvPr/>
        </p:nvSpPr>
        <p:spPr>
          <a:xfrm>
            <a:off x="1014901" y="3691424"/>
            <a:ext cx="52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Заполните, пожалуйста, опрос о занятии по ссылке в чате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5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вебинар</a:t>
            </a:r>
            <a:endParaRPr/>
          </a:p>
        </p:txBody>
      </p:sp>
      <p:sp>
        <p:nvSpPr>
          <p:cNvPr id="648" name="Google Shape;648;p95"/>
          <p:cNvSpPr txBox="1"/>
          <p:nvPr/>
        </p:nvSpPr>
        <p:spPr>
          <a:xfrm>
            <a:off x="1915425" y="1502825"/>
            <a:ext cx="682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мая</a:t>
            </a:r>
            <a:r>
              <a:rPr lang="ru" sz="15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2024</a:t>
            </a:r>
            <a:endParaRPr sz="15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95"/>
          <p:cNvSpPr txBox="1"/>
          <p:nvPr/>
        </p:nvSpPr>
        <p:spPr>
          <a:xfrm>
            <a:off x="1915425" y="1826708"/>
            <a:ext cx="61569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Настройка окружения для работы</a:t>
            </a:r>
            <a:endParaRPr sz="2400" b="1" dirty="0">
              <a:solidFill>
                <a:srgbClr val="013D85"/>
              </a:solidFill>
            </a:endParaRPr>
          </a:p>
        </p:txBody>
      </p:sp>
      <p:pic>
        <p:nvPicPr>
          <p:cNvPr id="650" name="Google Shape;650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95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95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95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4" name="Google Shape;65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203" name="Google Shape;203;p37"/>
          <p:cNvGraphicFramePr/>
          <p:nvPr>
            <p:extLst>
              <p:ext uri="{D42A27DB-BD31-4B8C-83A1-F6EECF244321}">
                <p14:modId xmlns:p14="http://schemas.microsoft.com/office/powerpoint/2010/main" val="1373795645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как будет устроено обучение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Понимать программу курса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в основных парадигмах 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3212701874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{91CB5BBF-14A1-44A8-AE45-40D0EF8F1E93}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общего понимания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Чтобы заложить основы для дальнейшего обучения на курсе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курса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4294967295"/>
          </p:nvPr>
        </p:nvSpPr>
        <p:spPr>
          <a:xfrm>
            <a:off x="4108393" y="1576774"/>
            <a:ext cx="19917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rgbClr val="FF9900"/>
                </a:solidFill>
              </a:rPr>
              <a:t>Мария Тихонова</a:t>
            </a:r>
            <a:endParaRPr sz="1600" b="1" dirty="0">
              <a:solidFill>
                <a:srgbClr val="FF9900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4294967295"/>
          </p:nvPr>
        </p:nvSpPr>
        <p:spPr>
          <a:xfrm>
            <a:off x="4102371" y="2027224"/>
            <a:ext cx="4808426" cy="207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597"/>
              <a:buNone/>
            </a:pPr>
            <a:r>
              <a:rPr lang="en-US" sz="1200" b="1" dirty="0"/>
              <a:t>Senior Data</a:t>
            </a:r>
            <a:r>
              <a:rPr lang="ru-RU" sz="1200" b="1" dirty="0"/>
              <a:t> </a:t>
            </a:r>
            <a:r>
              <a:rPr lang="en-US" sz="1200" b="1" dirty="0"/>
              <a:t>Scientist </a:t>
            </a:r>
            <a:r>
              <a:rPr lang="en-US" sz="1200" b="1" dirty="0" err="1"/>
              <a:t>SberDevices</a:t>
            </a:r>
            <a:endParaRPr lang="en-US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r>
              <a:rPr lang="ru-RU" sz="1200" b="1" dirty="0" err="1"/>
              <a:t>МехМат</a:t>
            </a:r>
            <a:r>
              <a:rPr lang="ru-RU" sz="1200" b="1" dirty="0"/>
              <a:t> МГУ</a:t>
            </a:r>
            <a:r>
              <a:rPr lang="en-US" sz="1200" b="1" dirty="0"/>
              <a:t>, PhD Computer Science</a:t>
            </a:r>
            <a:endParaRPr lang="ru-RU" sz="1200" b="1" dirty="0"/>
          </a:p>
          <a:p>
            <a:pPr marL="0" indent="0">
              <a:lnSpc>
                <a:spcPct val="100000"/>
              </a:lnSpc>
              <a:buSzPts val="597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Занимается обучением больших языковых моделей, а также их оценкой. Участвовала в создании </a:t>
            </a:r>
            <a:r>
              <a:rPr lang="ru-RU" sz="1200" dirty="0" err="1"/>
              <a:t>мультиязычной</a:t>
            </a:r>
            <a:r>
              <a:rPr lang="ru-RU" sz="1200" dirty="0"/>
              <a:t> нейросети </a:t>
            </a:r>
            <a:r>
              <a:rPr lang="en-US" sz="1200" dirty="0" err="1"/>
              <a:t>mGPT</a:t>
            </a:r>
            <a:r>
              <a:rPr lang="en-US" sz="1200" dirty="0"/>
              <a:t> </a:t>
            </a:r>
            <a:r>
              <a:rPr lang="ru-RU" sz="1200" dirty="0"/>
              <a:t>на 61 язык, первого русскоязычного </a:t>
            </a:r>
            <a:r>
              <a:rPr lang="ru-RU" sz="1200" dirty="0" err="1"/>
              <a:t>бенчмарк</a:t>
            </a:r>
            <a:r>
              <a:rPr lang="ru-RU" sz="1200" dirty="0"/>
              <a:t> для русского языка, а также в проекте </a:t>
            </a:r>
            <a:r>
              <a:rPr lang="en-US" sz="1200" dirty="0" err="1"/>
              <a:t>GigaChat</a:t>
            </a:r>
            <a:r>
              <a:rPr lang="en-US" sz="1200" dirty="0"/>
              <a:t>. </a:t>
            </a: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endParaRPr lang="ru-RU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7"/>
              <a:buNone/>
            </a:pPr>
            <a:r>
              <a:rPr lang="ru-RU" sz="1200" dirty="0"/>
              <a:t>Преподает в Высшей Школе Экономики дисциплины по анализу данных, машинному обучению и </a:t>
            </a:r>
            <a:r>
              <a:rPr lang="en-US" sz="1200" dirty="0"/>
              <a:t>data science. </a:t>
            </a:r>
            <a:endParaRPr sz="1200" dirty="0"/>
          </a:p>
        </p:txBody>
      </p:sp>
      <p:sp>
        <p:nvSpPr>
          <p:cNvPr id="224" name="Google Shape;224;p40"/>
          <p:cNvSpPr/>
          <p:nvPr/>
        </p:nvSpPr>
        <p:spPr>
          <a:xfrm>
            <a:off x="614100" y="1195200"/>
            <a:ext cx="520200" cy="32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/>
          <a:srcRect t="11830" b="11830"/>
          <a:stretch/>
        </p:blipFill>
        <p:spPr>
          <a:xfrm>
            <a:off x="789925" y="1576774"/>
            <a:ext cx="2253984" cy="22105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22;p40">
            <a:extLst>
              <a:ext uri="{FF2B5EF4-FFF2-40B4-BE49-F238E27FC236}">
                <a16:creationId xmlns:a16="http://schemas.microsoft.com/office/drawing/2014/main" id="{E575E226-45E6-AE48-8B19-560BA1F78F51}"/>
              </a:ext>
            </a:extLst>
          </p:cNvPr>
          <p:cNvSpPr txBox="1">
            <a:spLocks/>
          </p:cNvSpPr>
          <p:nvPr/>
        </p:nvSpPr>
        <p:spPr>
          <a:xfrm>
            <a:off x="4102370" y="1195200"/>
            <a:ext cx="2850751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SzPts val="852"/>
              <a:buFont typeface="Arial"/>
              <a:buNone/>
            </a:pPr>
            <a:r>
              <a:rPr lang="ru-RU" sz="1600" b="1" dirty="0">
                <a:solidFill>
                  <a:schemeClr val="tx1"/>
                </a:solidFill>
              </a:rPr>
              <a:t>Руководитель курса</a:t>
            </a:r>
          </a:p>
        </p:txBody>
      </p:sp>
    </p:spTree>
    <p:extLst>
      <p:ext uri="{BB962C8B-B14F-4D97-AF65-F5344CB8AC3E}">
        <p14:creationId xmlns:p14="http://schemas.microsoft.com/office/powerpoint/2010/main" val="173388184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2236</Words>
  <Application>Microsoft Macintosh PowerPoint</Application>
  <PresentationFormat>On-screen Show (16:9)</PresentationFormat>
  <Paragraphs>526</Paragraphs>
  <Slides>58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Google Sans</vt:lpstr>
      <vt:lpstr>Bradley Hand</vt:lpstr>
      <vt:lpstr>Roboto</vt:lpstr>
      <vt:lpstr>Arial</vt:lpstr>
      <vt:lpstr>Courier New</vt:lpstr>
      <vt:lpstr>AkayaTelivigala</vt:lpstr>
      <vt:lpstr>Open Sans</vt:lpstr>
      <vt:lpstr>Avenir</vt:lpstr>
      <vt:lpstr>Светлая тема</vt:lpstr>
      <vt:lpstr>Светлая тема</vt:lpstr>
      <vt:lpstr>Machine Learning Specialization ML Basic </vt:lpstr>
      <vt:lpstr>Проверить, идет ли запись</vt:lpstr>
      <vt:lpstr>ML Basic Знакомство</vt:lpstr>
      <vt:lpstr>Правила вебинара</vt:lpstr>
      <vt:lpstr>Маршрут вебинара</vt:lpstr>
      <vt:lpstr>Цели вебинара</vt:lpstr>
      <vt:lpstr>Смысл</vt:lpstr>
      <vt:lpstr>Знакомство</vt:lpstr>
      <vt:lpstr>Команда курса</vt:lpstr>
      <vt:lpstr>Команда курса</vt:lpstr>
      <vt:lpstr>Команда курса</vt:lpstr>
      <vt:lpstr>Команда курса</vt:lpstr>
      <vt:lpstr>Расскажите о себе</vt:lpstr>
      <vt:lpstr>Как подготовиться к обучению</vt:lpstr>
      <vt:lpstr>О специализации Machine Learning</vt:lpstr>
      <vt:lpstr>Специализация Machine Learning</vt:lpstr>
      <vt:lpstr>О курсе ML Basic</vt:lpstr>
      <vt:lpstr>Карта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Программа курса</vt:lpstr>
      <vt:lpstr>Результат</vt:lpstr>
      <vt:lpstr>Как будем учиться?</vt:lpstr>
      <vt:lpstr>Отзывы</vt:lpstr>
      <vt:lpstr>Лайфхаки</vt:lpstr>
      <vt:lpstr>Мотивация</vt:lpstr>
      <vt:lpstr>Организационные вопросы</vt:lpstr>
      <vt:lpstr>Технические моменты</vt:lpstr>
      <vt:lpstr>Ваши вопросы?</vt:lpstr>
      <vt:lpstr>Machine Learning</vt:lpstr>
      <vt:lpstr>Место машинного обучения</vt:lpstr>
      <vt:lpstr>Три парадигмы машинного обучения</vt:lpstr>
      <vt:lpstr>Три парадигмы машинного обучения</vt:lpstr>
      <vt:lpstr>Machine Learning vs Software development</vt:lpstr>
      <vt:lpstr>PowerPoint Presentation</vt:lpstr>
      <vt:lpstr>vs Традиционное программирование</vt:lpstr>
      <vt:lpstr>PowerPoint Presentation</vt:lpstr>
      <vt:lpstr>PowerPoint Presentation</vt:lpstr>
      <vt:lpstr>PowerPoint Presentation</vt:lpstr>
      <vt:lpstr>Мы обучили нашу модель!</vt:lpstr>
      <vt:lpstr>Мы обучили нашу модель!</vt:lpstr>
      <vt:lpstr>Классический ML</vt:lpstr>
      <vt:lpstr>Вопросы?</vt:lpstr>
      <vt:lpstr>Проекты выполненные студентами</vt:lpstr>
      <vt:lpstr>Проекты студентов</vt:lpstr>
      <vt:lpstr>Вопросы?</vt:lpstr>
      <vt:lpstr>Ключевые тезисы  </vt:lpstr>
      <vt:lpstr>Рефлексия</vt:lpstr>
      <vt:lpstr>Цели вебинара</vt:lpstr>
      <vt:lpstr>Рефлексия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Введение </dc:title>
  <cp:lastModifiedBy>Стурейко Игорь Олегович</cp:lastModifiedBy>
  <cp:revision>55</cp:revision>
  <dcterms:modified xsi:type="dcterms:W3CDTF">2024-04-24T09:11:47Z</dcterms:modified>
</cp:coreProperties>
</file>